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95" r:id="rId2"/>
    <p:sldId id="385" r:id="rId3"/>
    <p:sldId id="386" r:id="rId4"/>
    <p:sldId id="387" r:id="rId5"/>
    <p:sldId id="418" r:id="rId6"/>
    <p:sldId id="408" r:id="rId7"/>
    <p:sldId id="384" r:id="rId8"/>
    <p:sldId id="394" r:id="rId9"/>
    <p:sldId id="395" r:id="rId10"/>
    <p:sldId id="396" r:id="rId11"/>
    <p:sldId id="409" r:id="rId12"/>
    <p:sldId id="388" r:id="rId13"/>
    <p:sldId id="411" r:id="rId14"/>
    <p:sldId id="285" r:id="rId15"/>
    <p:sldId id="389" r:id="rId16"/>
    <p:sldId id="390" r:id="rId17"/>
    <p:sldId id="412" r:id="rId18"/>
    <p:sldId id="383" r:id="rId19"/>
    <p:sldId id="391" r:id="rId20"/>
    <p:sldId id="413" r:id="rId21"/>
    <p:sldId id="282" r:id="rId22"/>
    <p:sldId id="392" r:id="rId23"/>
    <p:sldId id="414" r:id="rId24"/>
    <p:sldId id="393" r:id="rId25"/>
    <p:sldId id="416" r:id="rId26"/>
    <p:sldId id="417" r:id="rId27"/>
    <p:sldId id="397" r:id="rId28"/>
    <p:sldId id="398" r:id="rId29"/>
    <p:sldId id="399" r:id="rId30"/>
    <p:sldId id="400" r:id="rId31"/>
    <p:sldId id="401" r:id="rId32"/>
    <p:sldId id="402" r:id="rId33"/>
    <p:sldId id="403" r:id="rId34"/>
    <p:sldId id="404" r:id="rId35"/>
    <p:sldId id="405" r:id="rId36"/>
    <p:sldId id="406" r:id="rId37"/>
    <p:sldId id="410" r:id="rId38"/>
  </p:sldIdLst>
  <p:sldSz cx="9144000" cy="6858000" type="screen4x3"/>
  <p:notesSz cx="6858000" cy="9144000"/>
  <p:custDataLst>
    <p:tags r:id="rId40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00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49"/>
    <p:restoredTop sz="78229"/>
  </p:normalViewPr>
  <p:slideViewPr>
    <p:cSldViewPr snapToGrid="0">
      <p:cViewPr varScale="1">
        <p:scale>
          <a:sx n="148" d="100"/>
          <a:sy n="148" d="100"/>
        </p:scale>
        <p:origin x="816" y="192"/>
      </p:cViewPr>
      <p:guideLst>
        <p:guide orient="horz" pos="2160"/>
        <p:guide pos="2880"/>
      </p:guideLst>
    </p:cSldViewPr>
  </p:slid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66" d="100"/>
        <a:sy n="66" d="100"/>
      </p:scale>
      <p:origin x="0" y="840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2F9601E-3E98-5B47-8699-9A8BA3E0EDB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24356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2580B6A-FF5F-7D49-B723-2F9C89955A51}" type="slidenum">
              <a:rPr lang="en-US"/>
              <a:pPr/>
              <a:t>1</a:t>
            </a:fld>
            <a:endParaRPr lang="en-US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z="500" dirty="0"/>
          </a:p>
        </p:txBody>
      </p:sp>
    </p:spTree>
    <p:extLst>
      <p:ext uri="{BB962C8B-B14F-4D97-AF65-F5344CB8AC3E}">
        <p14:creationId xmlns:p14="http://schemas.microsoft.com/office/powerpoint/2010/main" val="12097157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Given parameters $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}$, $\gamma^{\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}$, and $R^{\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}$, can specify $\dot{x}^{\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 as\begin{equation*}\label{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eq:linear-trim-xhatdot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\dot{x}^{\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\skew5\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{p}_n^{\ast}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\skew5\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{p}_e^{\ast}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\skew4\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{h}^{\ast}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{u}^{\ast}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{v}^{\ast}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{w}^{\ast}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\skew4\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{\phi}^{\ast}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\skew4\dot{\theta}^{\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\skew4\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{\psi}^{\ast}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\skew5\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{p}^{\ast}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{q}^{\ast}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{r}^{\ast}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\text{[don't care]}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\text{[don't care]}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}\sin\gamma^{\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\\</a:t>
            </a: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}}\cos 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gamma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\\</a:t>
            </a: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\\</a:t>
            </a: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\\</a:t>
            </a: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ast,u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equation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endParaRPr lang="pt-BR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Problem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of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finding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$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and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$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such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that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$\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}=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},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})$,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reduces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to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solving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nonlinear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algebraic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systems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of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equations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endParaRPr lang="pt-BR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{.25cm}</a:t>
            </a:r>
          </a:p>
          <a:p>
            <a:endParaRPr lang="pt-BR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Can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use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Matlab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trim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command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--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see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Appendix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</a:t>
            </a:r>
            <a:endParaRPr lang="pt-BR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6239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Equations copied from slide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4066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FBFF44-342B-DF42-BFA9-85ACFAC33C7C}" type="slidenum">
              <a:rPr lang="en-US"/>
              <a:pPr/>
              <a:t>14</a:t>
            </a:fld>
            <a:endParaRPr lang="en-US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Linearization leads to second-order ordinary differential equation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ddot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{\phi} = -a_{\phi_1} \dot{\phi} + a_{\phi_2}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d_{\phi_2}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In transfer function form we have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\phi(s) = \left( \frac{a_{\phi_2}}{s(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s+a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_{\phi_1})} \right) \left(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(s) + \frac{1}{a_{\phi_2}} d_{\phi_2}(s) \right)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680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To derive transfer function from roll $\phi$ to course $\chi$,\\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start with no-wind coordinated turn condition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\dot{\chi} = \frac{g}{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\tan\phi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Add and subtract $\frac{g}{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}\phi$  to get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\dot{\chi} &amp;= \frac{g}{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\phi + \frac{g}{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}\left(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\tan\phi - \phi\right)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&amp;= \frac{g}{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\phi + \frac{g}{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}d_{\chi}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 $d_\chi = \tan\phi-\phi$ is an input disturbance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{0.25cm}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 associated transfer function is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\chi(s) = \frac{g/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}{s}\left( \phi(s) + d_{\chi}(s)\right)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7719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No-wind conditions:}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{0.25cm} $v=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\sin\beta$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{0.1cm}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Constant airspeed:}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{0.25cm} $\dot{v} =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\cos\beta)\dot{\beta}$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{0.25in}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Substituting for $\dot{v}$ from the dynamics gives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multline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\cos\beta)\dot{\beta} = pw-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g\cos\theta\sin\phi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+ \frac{\rho V_a^2 S}{2\mass}\left[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C_{Y_0} + C_{Y_{\beta}} \beta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 p}{2V_a}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r}{2V_a}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\right]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multline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Solving for $\dot{\beta}$ and grouping terms gives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\dot{\beta} = -a_{\beta_1} \beta + a_{\beta_2}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d_\beta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a_{\beta_1} &amp;=   -\frac{\rho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S}{2\mass\cos\beta} C_{Y_{\beta}}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a_{\beta_2} = \frac{\rho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S}{2\mass\cos\beta}C_{Y_{\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d_{\beta} &amp;= \frac{1}{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\cos\beta} (pw-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g\cos\theta\sin\phi) +\frac{\rho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S}{2\mass\cos\beta}\left[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C_{Y_0}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 p}{2V_a}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 r}{2V_a} + 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\right]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1254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FBFF44-342B-DF42-BFA9-85ACFAC33C7C}" type="slidenum">
              <a:rPr lang="en-US"/>
              <a:pPr/>
              <a:t>18</a:t>
            </a:fld>
            <a:endParaRPr lang="en-US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 differential equation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\dot{\beta} = -a_{\beta_1} \beta + a_{\beta_2}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d_\beta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leads to the block diagram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----------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a_{\beta_1} &amp;= -\frac{\rho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S}{2\mass} C_{Y_{\beta}}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a_{\beta_2} &amp;= \frac{\rho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S}{2\mass}C_{Y_{\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d_{\beta} &amp;= \frac{1}{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(pw-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g\cos\theta\sin\phi)+\frac{\rho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S}{2\mass}\left[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C_{Y_0}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 p}{2V_a}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 r}{2V_a} + 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\right]</a:t>
            </a:r>
          </a:p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7231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To derive the transfer function from elevator to pitch angle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\dot{\theta} &amp;=  q\cos\phi - r\sin\phi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        &amp;= q + q(\cos\phi-1) - r\sin\phi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        &amp;\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q + d_{\theta_1}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Differentiating and substituting $\dot{q}$ from the dynamics gives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ddot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{\theta} &amp;=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\Gamma_6(r^2-p^2)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\Gamma_5 pr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V_a^2 c S}{2J_y}\left[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  C_{m_{0}}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C_{m_{\alpha}} \alpha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C_{m_{q}} \frac{c q}{2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C_{m_{\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\right] + \dot{d}_{\theta_1}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&amp;=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\Gamma_6(r^2-p^2)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\Gamma_5 pr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V_a^2 c S}{2J_y}\left[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  C_{m_{0}}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C_{m_{\alpha}} (\theta-\gamma)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C_{m_{q}} \frac{c}{2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(\dot{\theta}-d_{\theta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1})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C_{m_{\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\right] + \dot{d}_{\theta_1}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&amp;= \left(\frac{\rho V_a^2 c S}{2J_y}  C_{m_{q}}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\frac{c}{2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\right) \dot{\theta}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+ \left(\frac{\rho V_a^2 c S }{2J_y} C_{m_{\alpha}} \right) \theta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+ \left(\frac{\rho V_a^2 c S }{2J_y} C_{m_{\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\right)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+ \left\{ \Gamma_6(r^2-p^2) \right.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&amp;\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\left.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\Gamma_5 pr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V_a^2 c S 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J_y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\left[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C_{m_{0}}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- C_{m_{\alpha}} \gamma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- C_{m_{q}} \frac{c}{2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d_{\theta_1}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\right] + \dot{d}_{\theta_1} \right\}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&amp;=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-a_{\theta_1} \dot{\theta} - a_{\theta_2} \theta + a_{\theta_3}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d_{\theta_2}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856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9EA28EB-5300-4D45-89AE-6AEA81A503D6}" type="slidenum">
              <a:rPr lang="en-US"/>
              <a:pPr/>
              <a:t>21</a:t>
            </a:fld>
            <a:endParaRPr lang="en-US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4532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To derive the transfer function from pitch to altitude (assuming constant airspeed)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\dot{h} &amp;= u\sin\theta - v\sin\phi\cos\theta - w\cos\phi\cos\theta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&amp;=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\theta + (u\sin\theta 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\theta) - v\sin\phi\cos\theta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w\cos\phi\cos\theta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&amp;=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\theta +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d_h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(u\sin\theta 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\theta) - v\sin\phi\cos\theta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w\cos\phi\cos\theta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 associated transfer function is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h(s) = \frac{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}{s}\left(\theta + \frac{1}{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\right)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162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newcommand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{\mass}{\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mathsf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{m}}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Both pitch angle and throttle strongly affect airspeed.  We wish to derive the relationship.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{.25cm}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If there is no wind, then 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\sqrt{u^2 + v^2 + w^2}.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Differentiating gives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\dot{V}_{a} = \dot{u}\cos\alpha\cos\beta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\dot{v}\sin\beta + \dot{w}\sin\alpha\cos\beta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= \dot{u}\cos\alpha + \dot{w}\sin\alpha + d_{V_1}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d_{V_1} = -\dot{u}(1-\cos\beta)\cos\alpha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\dot{w}(1-\cos\beta)\sin\alpha + \dot{v}\sin\beta.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Substituting from the dynamics gives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\dot{V}_{a} &amp;= r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\cos\alpha\sin\beta - p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\sin\alpha\sin\beta -g\cos\alpha\sin\theta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g\sin\alpha\cos\theta\cos\phi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\\&amp;\quad +\frac{\rho V_a^2 S}{2\mass} \left[ -C_{D}(\alpha) - C_{D_{\alpha}} \alpha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}\frac{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}{2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- C_{D_{\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\right]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+ \frac{1}{\mass}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+ d_{V_1}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&amp;= \left(r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\cos\alpha - p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\sin\alpha\right)\sin\beta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-g\sin(\theta-\alpha)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g\sin\alpha\cos\theta(1-\cos\phi)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&amp;\quad +\frac{\rho V_a^2 S}{2\mass} \left[ -C_{D_0} - C_{D_{\alpha}} \alpha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}\frac{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}{2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- C_{D_{\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\right]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+ \frac{1}{\mass}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+ d_{V_1}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&amp;= -g\sin\gamma +\frac{\rho V_a^2 S}{2\mass} \left[ -C_{D_0}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C_{D_{\alpha}} \alpha -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}\frac{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}{2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C_{D_{\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\right]  + \frac{1}{\mass}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+ d_{V_2}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315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%\begin{align}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\dot{p}_n &amp;= (\cos\theta \cos\psi)u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+ (\sin\phi \sin\theta \cos\psi-\cos\phi \sin\psi)v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+ (\cos\phi \sin\theta \cos\psi+\sin\phi \sin\psi)w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\dot{p}_e &amp;= (\cos\theta \sin\psi)u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+ (\sin\phi \sin\theta \sin\psi+\cos\phi \cos\psi)v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+ (\cos\phi \sin\theta \sin\psi-\sin\phi \cos\psi)w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\dot{h} &amp;= u\sin\theta - v\sin\phi\cos\theta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-w\cos\phi\cos\theta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\dot{u} &amp;=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rv-qw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- g\sin\theta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\frac{\rho V_a^2 S}{2\mass} \Big[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C_{X} (\alpha)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C_{X_{q}} (\alpha) \frac{c q}{2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C_{X_{\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}}(\alpha)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\Big]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\frac{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)}{\mass}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\dot{v} &amp;= pw-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g\cos\theta\sin\phi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V_a^2 S}{2\mass}\Big[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C_{Y_0} + C_{Y_{\beta}} \beta 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 p}{2V_a}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 r}{2V_a}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\Big]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\dot{w} &amp;=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qu-pv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g\cos\theta\cos\phi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\frac{\rho V_a^2 S}{2\mass} \Big[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C_{Z}(\alpha)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C_{Z_{q}}(\alpha) \frac{c q}{2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C_{Z_{\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}}(\alpha)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\Big]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\dot{\phi} &amp;=  p + q\sin\phi\tan\theta + r\cos\phi\tan\theta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\dot{\theta} &amp;=  q\cos\phi - r\sin\phi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\dot{\psi} &amp;=  q\sin\phi\sec\theta + r\cos\phi\sec\theta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\dot{p} &amp;=  \Gamma_1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- \Gamma_2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qr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\frac{1}{2}\rho V_a^2 S b \Big[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C_{p_{0}}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C_{p_{\beta}} \beta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 p}{2V_a}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 r}{2V_a}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C_{p_{\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C_{p_{\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\Big]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\dot{q} &amp;=  \Gamma_5 pr - \Gamma_6(p^2-r^2)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\frac{\rho V_a^2 S c}{2J_y} \Big[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  C_{m_{0}}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C_{m_{\alpha}} \alpha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C_{m_{q}} \frac{c q}{2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C_{m_{\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\Big]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\dot{r} &amp;= \Gamma_7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- \Gamma_1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qr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\frac{1}{2}\rho V_a^2 S b \Big[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    C_{r_{0}}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C_{r_{\beta}} \beta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 p}{2V_a}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 r}{2V_a}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C_{r_{\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C_{r_{\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\Big]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4809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B4CC451-3AD4-4A4B-ACD4-E77B9161D7CC}" type="slidenum">
              <a:rPr lang="en-US"/>
              <a:pPr/>
              <a:t>25</a:t>
            </a:fld>
            <a:endParaRPr lang="en-US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newcommand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{\mass}{\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mathsf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{m}}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Evaluate at trim: $\alpha^\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$,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$, $\theta^\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$, $\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$, and let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\bar{V}_a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V_a-V_a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\bar{\theta} = \theta-\theta^\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\bar{\delta}_e 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-\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to get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\dot{\bar{V}}_a &amp;=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g\cos(\theta^{\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}-\alpha^{\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}) \bar{\theta} + \left\{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 S}{\mass} \left[-C_{D_0} - C_{D_{\alpha}}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\alpha^{\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- C_{D_{\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}}\delta^{\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}_e\right] + \frac{1}{\mass}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\frac{\partial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\right\} \bar{V}_a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&amp;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\frac{1}{\mass}\frac{\partial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}{\partial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\bar{\delta}_t  +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&amp;= - a_{V_1} \bar{V}_a + a_{V_2}\bar{\delta}_t - a_{V_3}\bar{\theta} +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d_V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a_{V_1} &amp;= 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 S}{\mass} \left[C_{D_0}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C_{D_{\alpha}} \alpha^{\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C_{D_{\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}}\delta^{\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}_e\right]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- \frac{1}{\mass}\frac{\partial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a_{V_2} &amp;= \frac{1}{\mass}\frac{\partial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}{\partial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),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a_{V_3} &amp;= g\cos(\theta^\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-\alpha^\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),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</p:txBody>
      </p:sp>
    </p:spTree>
    <p:extLst>
      <p:ext uri="{BB962C8B-B14F-4D97-AF65-F5344CB8AC3E}">
        <p14:creationId xmlns:p14="http://schemas.microsoft.com/office/powerpoint/2010/main" val="24143888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B4CC451-3AD4-4A4B-ACD4-E77B9161D7CC}" type="slidenum">
              <a:rPr lang="en-US"/>
              <a:pPr/>
              <a:t>26</a:t>
            </a:fld>
            <a:endParaRPr lang="en-US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The associated transfer function is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\bar{V}_a(s)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s+a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_{V_1}}\left(a_{V_2}\bar{\delta}_t(s)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 a_{V_3}\bar{\theta}(s) +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d_V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(s) \right)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{.5cm}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For throttle we have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(s)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{a_{V_2}}{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s+a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_{V_1}}\left(\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(s)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+ d_{V}(s) \right)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and for pitch angle we have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(s)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{-a_{V_3}}{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s+a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_{V_1}}\left(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\theta(s) + d_{V}(s) \right)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5247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192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The lateral states and inputs are defined as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\dot{x}_{\text{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(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v,p,r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,\phi,\psi)^{\top}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)^{\top}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 nonlinear equations of motion are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\dot{v} &amp;= pw-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ru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+ g\cos\theta\sin\phi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+ \frac{\rho \sqrt{u^2+v^2+w^2} S}{2\mass} \frac{b}{2} \Big[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C_{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Y_p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p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Y_r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r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\Big]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&amp;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+ \frac{\rho (u^2+v^2+w^2) S}{2\mass}\Big[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C_{Y_0}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C_{Y_{\beta}} \tan^{-1}\left(\frac{v}{\sqrt{u^2+w^2}}\right)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C_{Y_{\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C_{Y_{\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\Big]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\dot{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&amp;=  \Gamma_1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pq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- \Gamma_2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qr</a:t>
            </a:r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+ \frac{\rho \sqrt{u^2+v^2+w^2} S}{2} \frac{b^2}{2} \Big[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C_{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p_p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p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r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\Big]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&amp;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+ \frac{1}{2}\rho (u^2+v^2+w^2) S b \Big[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C_{p_{0}}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C_{p_{\beta}} \tan^{-1}\left(\frac{v}{\sqrt{u^2+w^2}}\right)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C_{p_{\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C_{p_{\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\Big]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\dot{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&amp;= \Gamma_7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pq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- \Gamma_1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qr</a:t>
            </a:r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+ \frac{\rho \sqrt{u^2+v^2+w^2} S}{2} \frac{b^2}{2} \Big[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C_{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r_p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p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r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\Big]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&amp;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+ \frac{1}{2}\rho (u^2+v^2+w^2) S b \Big[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C_{r_{0}}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C_{r_{\beta}} \tan^{-1}\left(\frac{v}{\sqrt{u^2+w^2}}\right)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C_{r_{\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C_{r_{\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\Big]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\dot{\phi} &amp;=  p + q\sin\phi\tan\theta + r\cos\phi\tan\theta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\dot{\psi} &amp;=  q\sin\phi\sec\theta + r\cos\phi\sec\theta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where we have used $\beta = \tan^{-1}\left(\frac{v}{\sqrt{u^2+w^2}}\right)$ and $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\sqrt{u^2 + v^2 + w^2}$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5415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}}}{x_{\text{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 =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{\dot{v}}{v}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{\dot{v}}{p}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{\dot{v}}{r}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{\dot{v}}{\phi}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{\dot{v}}{\psi}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{\dot{p}}{v}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{\dot{p}}{p}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{\dot{p}}{r}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{\dot{p}}{\phi}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{\dot{p}}{\psi}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{\dot{r}}{v}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{\dot{r}}{p}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{\dot{r}}{r}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{\dot{r}}{\phi}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{\dot{r}}{\psi}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{\dot{\phi}}{v}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{\dot{\phi}}{p}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{\dot{\phi}}{r}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{\dot{\phi}}{\phi}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{\dot{\phi}}{\psi}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{\dot{\psi}}{v}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{\dot{\psi}}{p}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{\dot{\psi}}{r}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{\dot{\psi}}{\phi}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{\dot{\psi}}{\psi}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}}}{u_{\text{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 =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{\dot{v}}{\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{\dot{v}}{\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{\dot{p}}{\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{\dot{p}}{\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{\dot{r}}{\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{\dot{r}}{\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{\dot{\phi}}{\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{\dot{\phi}}{\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{\dot{\psi}}{\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{\dot{\psi}}{\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1542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\dot{\bar{u}}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\dot{\bar{w}}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\dot{\bar{q}}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\dot{\bar{\theta}}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\dot{\bar{h}}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X_w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 -g\cos\theta^{\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Z_u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Z_w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Z_q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 -g\sin\theta^{\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M_u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M_w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 0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0   &amp; 0   &amp; 1   &amp; 0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\sin\theta^{\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 -\cos\theta^{\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 0 &amp; u^{\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}\cos\theta^{\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w^{\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}\sin\theta^{\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 0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\bar{u}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\bar{w}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\bar{q}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\bar{\theta}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\bar{h}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X_{\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 X_{\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Z_{\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M_{\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0           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0            &amp; 0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\bar{\delta}_e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\bar{\delta}_t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\begin{table}[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\begin{center}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\begin{tabular}{cc}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toprule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Lateral &amp; Formula\\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midrule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$\frac{\rho S b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}}{4 m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}_a}\Big[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p^{\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r^{\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\Big]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S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}}{\mass} \Big[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C_{Y_0}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C_{Y_{\beta}} \beta^{\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\delta^{\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\delta^{\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\Big]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S C_{Y_{\beta}}}{2\mass} \sqrt{u^{\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 + w^{\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$w^{\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 S b}{4 m}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$-u^{\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 S b}{4 m}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2}_a S}{2\mass} 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2}_a S}{2\mass} 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L_v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$\frac{\rho S b^2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}}{4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}_a}\Big[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p^{\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r^{\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\Big]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\rho S b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\Big[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C_{p_0}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C_{p_{\beta}} \beta^{\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C_{p_{\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\delta^{\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C_{p_{\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\delta^{\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\Big]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S b C_{p_{\beta}}}{2} \sqrt{u^{\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 + w^{\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$\Gamma_1 q^{\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 S b^2}{4}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$-\Gamma_2 q^{\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 S b^2}{4}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$L_{\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2}_a S b}{2} C_{p_{\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$L_{\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2}_a S b}{2} C_{p_{\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N_v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$\frac{\rho S b^2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}}{4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}_a}\Big[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p^{\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r^{\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\Big]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\rho S b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\Big[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C_{r_0}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C_{r_{\beta}} \beta^{\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C_{r_{\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\delta^{\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C_{r_{\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\delta^{\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\Big]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S b C_{r_{\beta}}}{2} \sqrt{u^{\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 + w^{\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$\Gamma_7 q^{\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 S b^2}{4}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$-\Gamma_1 q^{\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 S b^2}{4}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$N_{\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2}_a S b}{2} C_{r_{\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$N_{\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2}_a S b}{2} C_{r_{\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bottomrule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\end{tabular}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\end{center}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\end{table}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2933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The lateral dynamics are often expressed using $\beta$ instead of $v$.  Recall that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 =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\sin\beta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Therefore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\bar{v} = V^{\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}_a\cos\beta^{\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\bar{\beta}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Differentiating gives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\dot{\bar{\beta}} = \frac{1}{V^{\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}_a\cos\beta^{\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\dot{\bar{v}}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 associated state space equations are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{\bar{\beta}}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{\bar{p}}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{\bar{r}}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{\bar{\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{\bar{\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psi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Y_v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\frac{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Y_p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}{V^{\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}_a\cos\beta^{\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&amp; \frac{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Y_r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}{V^{\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}_a\cos\beta^{\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&amp; \frac{g\cos\theta^{\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}\cos\phi^{\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}}{V^{\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}_a\cos\beta^{\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 0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L_v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V^{\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}_a\cos\beta^{\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L_p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L_r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0 &amp; 0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N_vV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}_a\cos\beta^{\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N_p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N_r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0 &amp; 0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0   &amp; 1   &amp; \cos\phi^{\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}\tan\theta^{\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&amp; q^{\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}\cos\phi^{\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}\tan\theta^{\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&amp; \\ &amp; &amp;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-r^{\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}\sin\phi^{\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}\tan\theta^{\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&amp; 0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0   &amp; 0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&amp; \cos\phi^{\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}\sec\theta^{\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&amp; p^{\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}\cos\phi^{\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}\sec\theta^{\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&amp; \\ &amp; &amp;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-r^{\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}\sin\phi^{\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}\sec\theta^{\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&amp; 0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\bar{\beta}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\bar{p}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\bar{r}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psi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+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{Y_{\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}}{V^{\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}_a\cos\beta^{\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&amp; \frac{Y_{\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}}{V^{\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}_a\cos\beta^{\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L_{\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L_{\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           &amp; 0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           &amp; 0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\end{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\bar{\delta}_a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\bar{\delta}_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</a:t>
            </a:r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8511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\</a:t>
            </a:r>
            <a:r>
              <a:rPr lang="en-US" dirty="0" err="1"/>
              <a:t>noindent</a:t>
            </a:r>
            <a:endParaRPr lang="en-US" dirty="0"/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 longitudinal states and inputs are defined as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\dot{x}_{\text{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(u, w, q, \theta, h)^{\top}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)^{\top}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 nonlinear equations of motion are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\dot{u} &amp;= -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qw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- g\sin\theta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+ \frac{\rho (u^2+w^2) S}{2\mass} \left[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C_{X_0}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C_{X_{\alpha}} \tan^{-1}\left(\frac{w}{u}\right)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C_{X_{\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\right]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&amp;\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+ \frac{\rho \sqrt{u^2+w^2} S}{4\mass} C_{X_{q}}c q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+ 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S_{\text{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prop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}}}{2\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}C_{\text{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prop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left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\left(k\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\right)^2-(u^2+w^2)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\right]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\label{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eq:linear-lon-wdot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\dot{w} &amp;=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qu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+ g\cos\theta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+ \frac{\rho (u^2+w^2) S}{2\mass} \left[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C_{Z_0}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C_{Z_{\alpha}} \tan^{-1}\left(\frac{w}{u}\right)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C_{Z_{\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\right]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&amp;\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+ \frac{\rho \sqrt{u^2+w^2} S}{4\mass} C_{Z_{q}} c q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\dot{q} &amp;=  \frac{1}{2J_y}\rho (u^2+w^2) c S\left[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  C_{m_{0}}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C_{m_{\alpha}} \tan^{-1}\left(\frac{w}{u}\right)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C_{m_{\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\right]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+\frac{1}{4J_y}\rho \sqrt{u^2+w^2} S C_{m_{q}}c^2 q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\dot{\theta} &amp;=  q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\dot{h} &amp;= u\sin\theta -w \cos\theta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where we have used $\alpha = \tan^{-1}\left(\frac{w}{u}\right)$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and $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\sqrt{u^2 + w^2}$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30975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}}}{x_{\text{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 =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{\dot{u}}{u}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{u}}{w}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{u}}{q}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{\dot{u}}{\theta}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{\dot{u}}{h}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{w}}{u}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{w}}{w}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{w}}{q}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{\dot{w}}{\theta}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{w}}{h}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{q}}{u}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{q}}{w}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{q}}{q}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{\dot{q}}{\theta}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{\dot{q}}{h}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{\dot{\theta}}{u}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{\dot{\theta}}{w}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{\dot{\theta}}{q}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{\dot{\theta}}{\theta}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{\dot{\theta}}{h}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{\dot{h}}{u}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{h}}{w}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{h}}{q}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{\dot{h}}{\theta}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{\dot{h}}{h}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}}}{u_{\text{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 =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{\dot{u}}{\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{\dot{u}}{\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{w}}{\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{w}}{\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{q}}{\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{q}}{\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theta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{\dot{\theta}}{\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{\dot{h}}{\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{\dot{h}}{\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1661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\dot{\bar{u}}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{\bar{w}}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{\bar{q}}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\dot{\bar{\theta}}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\dot{\bar{h}}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X_u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X_w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-g\cos\theta^{\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0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Z_u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Z_w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Z_q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-g\sin\theta^{\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0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M_u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M_w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M_q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0 &amp; 0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0   &amp; 0   &amp; 1   &amp; 0 &amp; 0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\sin\theta^{\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-\cos\theta^{\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0 &amp; u^{\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}\cos\theta^{\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+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}\sin\theta^{\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0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\bar{u}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\bar{w}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\bar{q}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\bar{\theta}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\bar{h}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+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X_{\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X_{\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Z_{\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0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M_{\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0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           &amp; 0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           &amp; 0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\bar{\delta}_e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\bar{\delta}_t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\begin{table}[h]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\begin{center}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\begin{tabular}{cc}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toprule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Longitudinal &amp; Formula\\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midrule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$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X_u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{u^{\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S}{\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left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[C_{X_0}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C_{X_\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C_{X_{\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\delta^{\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}_e \right]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- \frac{\rho S 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C_{X_{\alpha}}}{2\mass}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 c C_{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u^{\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}}{4 m V^{\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}_a}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- 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S_{\text{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prop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}}C_{\text{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prop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u^{\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X_w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$-q^{\ast}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\frac{w^{\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}\rho S}{\mass}\left[C_{X_0} + C_{X_{\alpha}}\alpha^{\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C_{X_{\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}}\delta^{\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}_e\right]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\frac{\rho S c C_{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q^{\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}}{4 m V^{\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}_a}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 C_{X_{\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u^{\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}}{2\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- \frac{\rho S_{\text{prop}}C_{\text{prop}} 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}}{\mass}$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$-w^{\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+ \frac{\rho V^{\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 S C_{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}c}{4\mass}$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$X_{\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 &amp;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V^{\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2}_a S C_{X_{\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}}}{2\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$X_{\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 &amp;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S_{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prop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C_{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prop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k^2 \delta^{\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}_t }{\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Z_u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{u^{\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S}{\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left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[C_{Z_0} + C_{Z_{\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C_{Z_{\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}}\delta^{\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}_e\right]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- \frac{\rho S C_{Z_{\alpha}} 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}}{2\mass}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{u^{\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 C_{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Z_q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cq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}}{4mV^{\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}_a}$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Z_w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$\frac{w^{\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}\rho S}{\mass}\left[C_{Z_0} + C_{Z_{\alpha}}\alpha^{\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C_{Z_{\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}}\delta^{\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}_e \right]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 C_{Z_{\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u^{\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}}{2\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\frac{\rho 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S c C_{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Z_q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q^{\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}}{4mV^{\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}_a}$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Z_q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$u^{\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+ 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V^{\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 S C_{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Z_q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c}{4\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$Z_{\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 &amp;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V^{\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2}_a S C_{Z_{\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}}}{2\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M_u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{u^{\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S c}{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J_y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left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[ C_{m_0} + C_{m_{\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C_{m_{\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}}\delta^{\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}_e \right]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-\frac{\rho S c C_{m_{\alpha}} 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}}{2J_y}</a:t>
            </a: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c^2 C_{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m_q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}}{4J_yV^{\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}_a}$</a:t>
            </a: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M_w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$\frac{w^{\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}\rho S  c}{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J_y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}\left[ C_{m_0} + C_{m_{\alpha}}\alpha^{\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C_{m_{\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}}\delta^{\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}_e \right]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 c C_{m_{\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u^{\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}}{2J_y}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\frac{\rho S c^2 C_{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m_q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q^{\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}}{4J_yV^{\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}_a}$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M_q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V^{\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 S c^2 C_{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m_q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}}{4J_y}$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$M_{\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 &amp;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V^{\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2}_a S c C_{m_{\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}}}{2J_y}$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bottomrule</a:t>
            </a:r>
            <a:endParaRPr lang="cs-CZ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tabular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\end{center}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\end{table}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0549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Nonlinear model with stall effects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C_L(\alpha) &amp;= \left(1-\sigma(\alpha)\right) \left[C_{L_0} + C_{L_{\alpha}}\alpha \right] + \sigma(\alpha) \left[2\;\text{sign}(\alpha)\sin^2\alpha\cos\alpha \right]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\sigma(\alpha) &amp;=  \frac{1+e^{-M(\alpha-\alpha_0)}+e^{M(\alpha+\alpha_0)}}{\left(1+e^{-M(\alpha-\alpha_0)}\right)\left(1+e^{M(\alpha+\alpha_0)}\right)}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C_{D}(\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&amp;= C_{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D_p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+ \frac{(C_{L_0} + C_{L_\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)^2}{\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pi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e AR}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{1cm}</a:t>
            </a:r>
          </a:p>
          <a:p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Linear Model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C_L(\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&amp;= C_{L_0} + C_{L_{\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C_D(\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&amp;= C_{D_0} + C_{D_{\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4833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08097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Find trim states and inputs.  For the aerosonde model use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=17$~m/s, and $R=150$~m.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Find the transfer functions derived in this chapter.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Find the state space models derived in this chapter.  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Compute the eigenvalues of $A_{\text{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}}$ and $A_{\text{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}}$ and associate them with the phugoid mode, the short period mode, the roll mode, the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dutch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roll mode, and the spiral mode.  Show these modes in the simulator.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\end{itemize}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1118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F_{\text{lift}}\sin\phi &amp;= \mass\frac{v^2}{R}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&amp;= \mass v \omega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&amp;= \mass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\dot{\psi}</a:t>
            </a:r>
          </a:p>
          <a:p>
            <a:endParaRPr lang="en-US" dirty="0"/>
          </a:p>
          <a:p>
            <a:r>
              <a:rPr lang="en-US" dirty="0"/>
              <a:t>----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F_{\text{lift}}\cos\phi = \mass g</a:t>
            </a:r>
          </a:p>
          <a:p>
            <a:endParaRPr lang="en-US" dirty="0"/>
          </a:p>
          <a:p>
            <a:r>
              <a:rPr lang="en-US" dirty="0"/>
              <a:t>----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\text{Dividing gives  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\tan\phi &amp;= \frac{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\dot{\psi}}{g}\\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\text{and  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\quad \;\; \dot{\psi} &amp;= \frac{g}{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}\tan\phi 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0445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F_{\text{lift}}\sin\phi\cos(\chi-\psi) &amp;=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mathsf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{m}\frac{v^2}{R}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&amp;=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mathsf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{m}v\omega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&amp;=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mathsf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{m}(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\cos\gamma)\dot{\chi}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F_{\text{lift}}\cos{\phi}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mathsf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{m}g\cos\gamma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4624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7501CC6-1EE3-F942-9212-00FBAF38A21E}" type="slidenum">
              <a:rPr lang="en-US"/>
              <a:pPr/>
              <a:t>7</a:t>
            </a:fld>
            <a:endParaRPr lang="en-US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Dividing the two expressions gives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\dot{\chi} = \frac{g}{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}\tan\phi\cos(\chi-\psi)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which is the coordinated turn condition in wind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In the absence of wind, we have $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and $\psi=\chi$ which gives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\dot{\psi} = \frac{g}{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}\tan\phi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which is the expression commonly seen in the literature 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The turning radius is given by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 = \frac{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\cos\gamma}{\dot{\chi}} = \frac{V_g^2\cos\gamma}{g\tan\phi\cos(\chi-\psi)}.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For level flight in the absence of wind we have the standard formula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 = \frac{V_a^2}{g\tan\phi}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</p:txBody>
      </p:sp>
    </p:spTree>
    <p:extLst>
      <p:ext uri="{BB962C8B-B14F-4D97-AF65-F5344CB8AC3E}">
        <p14:creationId xmlns:p14="http://schemas.microsoft.com/office/powerpoint/2010/main" val="1464167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Given the nonlinear system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\dot{x} = f(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x,u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 equilibria $(x^\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u^\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)$ are defined by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f(x^{\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},u^{\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}) = 0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{1cm}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An aircraft in equilibrium is in a trim condition.  In general, trim condition may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include states that are not constant.  Therefore, trim conditions are given by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\dot{x}^{\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f(x^{\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},u^{\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7585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Objective is to compute trim states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and inputs when aircraft simultaneously satisfies three conditions: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\item Traveling at constant speed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\item Climbing at constant flight path angle $\gamma^{\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\item In constant orbit of radius $R^{\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\end{itemize}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}$, $\gamma^{\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}$, and $R^{\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}$, are inputs to the trim calculations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\text{States:} &amp;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x\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u, v, w, \phi, \theta, \psi, p, q, r)^{\top}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\text{Inputs:} &amp;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u\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)^{\top}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2608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{For constant-climb orbit:}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rightarrow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speed of aircraft not changing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rightarrow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$\dot{u}^{\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}=\dot{v}^{\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}=\dot{w}^{\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}=0$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rightarrow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roll and pitch angles constant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rightarrow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$\skew4\dot{\phi}^{\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}=\skew4\dot{\theta}^{\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}=\skew5\dot{p}^{\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}=\dot{q}^{\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}=0$ \\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Turn rate constant and given by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\begin{equation*}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\skew4\dot{\psi}^{\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 \frac{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}}{R^{\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\cos \gamma^{\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\quad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rightarrow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\quad \dot{r}^{\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}\,{=}\,0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\end{equation*}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Climb rate constant, and given by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\begin{equation*}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\skew4\dot{h}^{\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\sin\gamma^{\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\end{equation*}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{.5cm}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Given parameters $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}$, $\gamma^{\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}$, and $R^{\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}$, can specify $\dot{x}^{\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 as\begin{equation*}\label{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eq:linear-trim-xhatdot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\dot{x}^{\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 (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\skew5\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{p}_n^{\ast} \;\,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\skew5\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{p}_e^{\ast} \;\,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\skew4\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{h}^{\ast} \;\,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{u}^{\ast} \;\,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{v}^{\ast} \;\,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{w}^{\ast} \;\,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\skew4\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{\phi}^{\ast} \;\,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\skew4\dot{\theta}^{\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\;\,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\skew4\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{\psi}^{\ast} \;\,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\skew5\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{p}^{\ast} \;\,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{q}^{\ast} \;\,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{r}^{\ast} \;\,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)^{\top}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equation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endParaRPr lang="pl-PL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{.25cm}</a:t>
            </a:r>
          </a:p>
          <a:p>
            <a:endParaRPr lang="pl-PL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hspace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{4.0cm}(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continued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…)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849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96B50799-FD4F-134A-B660-7CB978380F8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69350001-2A40-7146-B6EC-7B3DEC12F3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6ADDF546-DFBE-C346-847F-8289C0F7B46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9DD0D4FC-2C3F-A547-B27A-4973CBA9EA9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6AC68B0D-97F7-9F44-A2E7-9DC9DAD28DB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68EAA729-EB76-3E4A-984A-B23F9AC26F9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53BF1BF6-FA02-1140-9B4A-70398940836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A1918E0E-41CA-9A45-82AE-6B6B538CE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1B70DACC-879D-1144-B803-BE9A687A565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8782"/>
            <a:ext cx="8229600" cy="707858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0233E9CA-B814-3741-884D-1FCA678F9AA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5FDF185E-9055-AE45-AD34-D7236DE79C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DDF05C10-5BCC-DA45-AB8F-EA8876362F5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6"/>
          <p:cNvSpPr txBox="1">
            <a:spLocks noChangeArrowheads="1"/>
          </p:cNvSpPr>
          <p:nvPr userDrawn="1"/>
        </p:nvSpPr>
        <p:spPr bwMode="auto">
          <a:xfrm>
            <a:off x="457200" y="6575116"/>
            <a:ext cx="8162926" cy="282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pitchFamily="-111" charset="0"/>
                <a:ea typeface="Arial" pitchFamily="-111" charset="0"/>
                <a:cs typeface="Arial" pitchFamily="-111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just">
              <a:defRPr/>
            </a:pPr>
            <a:r>
              <a:rPr lang="en-US" sz="1200" dirty="0"/>
              <a:t>Beard &amp; McLain,</a:t>
            </a:r>
            <a:r>
              <a:rPr lang="en-US" sz="1200" baseline="0" dirty="0"/>
              <a:t> “</a:t>
            </a:r>
            <a:r>
              <a:rPr lang="en-US" sz="1200" dirty="0"/>
              <a:t>Small Unmanned Aircraft,”  </a:t>
            </a:r>
            <a:r>
              <a:rPr lang="en-US" sz="1200" i="1" dirty="0"/>
              <a:t>Princeton University Press,</a:t>
            </a:r>
            <a:r>
              <a:rPr lang="en-US" sz="1200" baseline="0" dirty="0"/>
              <a:t> 2012		     Chapter 5: </a:t>
            </a:r>
            <a:r>
              <a:rPr lang="en-US" sz="1200" dirty="0"/>
              <a:t> Slide </a:t>
            </a:r>
            <a:fld id="{84CC4BE0-69A4-1A49-A7C1-B543DABBF88A}" type="slidenum">
              <a:rPr lang="en-US" sz="1200" smtClean="0"/>
              <a:pPr algn="just">
                <a:defRPr/>
              </a:pPr>
              <a:t>‹#›</a:t>
            </a:fld>
            <a:endParaRPr 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3" Type="http://schemas.openxmlformats.org/officeDocument/2006/relationships/image" Target="../media/image35.emf"/><Relationship Id="rId7" Type="http://schemas.openxmlformats.org/officeDocument/2006/relationships/image" Target="../media/image39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8.emf"/><Relationship Id="rId5" Type="http://schemas.openxmlformats.org/officeDocument/2006/relationships/image" Target="../media/image37.emf"/><Relationship Id="rId4" Type="http://schemas.openxmlformats.org/officeDocument/2006/relationships/image" Target="../media/image36.emf"/><Relationship Id="rId9" Type="http://schemas.openxmlformats.org/officeDocument/2006/relationships/image" Target="../media/image41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13" Type="http://schemas.openxmlformats.org/officeDocument/2006/relationships/image" Target="../media/image47.emf"/><Relationship Id="rId3" Type="http://schemas.openxmlformats.org/officeDocument/2006/relationships/image" Target="../media/image35.emf"/><Relationship Id="rId7" Type="http://schemas.openxmlformats.org/officeDocument/2006/relationships/image" Target="../media/image42.emf"/><Relationship Id="rId12" Type="http://schemas.openxmlformats.org/officeDocument/2006/relationships/image" Target="../media/image46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8.emf"/><Relationship Id="rId11" Type="http://schemas.openxmlformats.org/officeDocument/2006/relationships/image" Target="../media/image45.emf"/><Relationship Id="rId5" Type="http://schemas.openxmlformats.org/officeDocument/2006/relationships/image" Target="../media/image37.emf"/><Relationship Id="rId10" Type="http://schemas.openxmlformats.org/officeDocument/2006/relationships/image" Target="../media/image44.emf"/><Relationship Id="rId4" Type="http://schemas.openxmlformats.org/officeDocument/2006/relationships/image" Target="../media/image36.emf"/><Relationship Id="rId9" Type="http://schemas.openxmlformats.org/officeDocument/2006/relationships/image" Target="../media/image43.emf"/><Relationship Id="rId14" Type="http://schemas.openxmlformats.org/officeDocument/2006/relationships/image" Target="../media/image4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emf"/><Relationship Id="rId3" Type="http://schemas.openxmlformats.org/officeDocument/2006/relationships/image" Target="../media/image50.emf"/><Relationship Id="rId7" Type="http://schemas.openxmlformats.org/officeDocument/2006/relationships/image" Target="../media/image54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3.emf"/><Relationship Id="rId5" Type="http://schemas.openxmlformats.org/officeDocument/2006/relationships/image" Target="../media/image52.emf"/><Relationship Id="rId10" Type="http://schemas.openxmlformats.org/officeDocument/2006/relationships/image" Target="../media/image57.emf"/><Relationship Id="rId4" Type="http://schemas.openxmlformats.org/officeDocument/2006/relationships/image" Target="../media/image51.emf"/><Relationship Id="rId9" Type="http://schemas.openxmlformats.org/officeDocument/2006/relationships/image" Target="../media/image56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emf"/><Relationship Id="rId13" Type="http://schemas.openxmlformats.org/officeDocument/2006/relationships/image" Target="../media/image69.emf"/><Relationship Id="rId18" Type="http://schemas.openxmlformats.org/officeDocument/2006/relationships/image" Target="../media/image74.emf"/><Relationship Id="rId3" Type="http://schemas.openxmlformats.org/officeDocument/2006/relationships/image" Target="../media/image59.emf"/><Relationship Id="rId7" Type="http://schemas.openxmlformats.org/officeDocument/2006/relationships/image" Target="../media/image63.emf"/><Relationship Id="rId12" Type="http://schemas.openxmlformats.org/officeDocument/2006/relationships/image" Target="../media/image68.emf"/><Relationship Id="rId17" Type="http://schemas.openxmlformats.org/officeDocument/2006/relationships/image" Target="../media/image73.emf"/><Relationship Id="rId2" Type="http://schemas.openxmlformats.org/officeDocument/2006/relationships/notesSlide" Target="../notesSlides/notesSlide17.xml"/><Relationship Id="rId16" Type="http://schemas.openxmlformats.org/officeDocument/2006/relationships/image" Target="../media/image72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2.emf"/><Relationship Id="rId11" Type="http://schemas.openxmlformats.org/officeDocument/2006/relationships/image" Target="../media/image67.emf"/><Relationship Id="rId5" Type="http://schemas.openxmlformats.org/officeDocument/2006/relationships/image" Target="../media/image61.emf"/><Relationship Id="rId15" Type="http://schemas.openxmlformats.org/officeDocument/2006/relationships/image" Target="../media/image71.emf"/><Relationship Id="rId10" Type="http://schemas.openxmlformats.org/officeDocument/2006/relationships/image" Target="../media/image66.emf"/><Relationship Id="rId4" Type="http://schemas.openxmlformats.org/officeDocument/2006/relationships/image" Target="../media/image60.emf"/><Relationship Id="rId9" Type="http://schemas.openxmlformats.org/officeDocument/2006/relationships/image" Target="../media/image65.emf"/><Relationship Id="rId14" Type="http://schemas.openxmlformats.org/officeDocument/2006/relationships/image" Target="../media/image70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emf"/><Relationship Id="rId13" Type="http://schemas.openxmlformats.org/officeDocument/2006/relationships/image" Target="../media/image79.emf"/><Relationship Id="rId3" Type="http://schemas.openxmlformats.org/officeDocument/2006/relationships/image" Target="../media/image60.emf"/><Relationship Id="rId7" Type="http://schemas.openxmlformats.org/officeDocument/2006/relationships/image" Target="../media/image69.emf"/><Relationship Id="rId12" Type="http://schemas.openxmlformats.org/officeDocument/2006/relationships/image" Target="../media/image78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8.emf"/><Relationship Id="rId11" Type="http://schemas.openxmlformats.org/officeDocument/2006/relationships/image" Target="../media/image77.emf"/><Relationship Id="rId5" Type="http://schemas.openxmlformats.org/officeDocument/2006/relationships/image" Target="../media/image67.emf"/><Relationship Id="rId15" Type="http://schemas.openxmlformats.org/officeDocument/2006/relationships/image" Target="../media/image81.emf"/><Relationship Id="rId10" Type="http://schemas.openxmlformats.org/officeDocument/2006/relationships/image" Target="../media/image76.emf"/><Relationship Id="rId4" Type="http://schemas.openxmlformats.org/officeDocument/2006/relationships/image" Target="../media/image66.emf"/><Relationship Id="rId9" Type="http://schemas.openxmlformats.org/officeDocument/2006/relationships/image" Target="../media/image75.emf"/><Relationship Id="rId14" Type="http://schemas.openxmlformats.org/officeDocument/2006/relationships/image" Target="../media/image80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emf"/><Relationship Id="rId13" Type="http://schemas.openxmlformats.org/officeDocument/2006/relationships/image" Target="../media/image94.emf"/><Relationship Id="rId3" Type="http://schemas.openxmlformats.org/officeDocument/2006/relationships/image" Target="../media/image84.emf"/><Relationship Id="rId7" Type="http://schemas.openxmlformats.org/officeDocument/2006/relationships/image" Target="../media/image88.emf"/><Relationship Id="rId12" Type="http://schemas.openxmlformats.org/officeDocument/2006/relationships/image" Target="../media/image93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7.emf"/><Relationship Id="rId11" Type="http://schemas.openxmlformats.org/officeDocument/2006/relationships/image" Target="../media/image92.emf"/><Relationship Id="rId5" Type="http://schemas.openxmlformats.org/officeDocument/2006/relationships/image" Target="../media/image86.emf"/><Relationship Id="rId10" Type="http://schemas.openxmlformats.org/officeDocument/2006/relationships/image" Target="../media/image91.emf"/><Relationship Id="rId4" Type="http://schemas.openxmlformats.org/officeDocument/2006/relationships/image" Target="../media/image85.emf"/><Relationship Id="rId9" Type="http://schemas.openxmlformats.org/officeDocument/2006/relationships/image" Target="../media/image90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13" Type="http://schemas.openxmlformats.org/officeDocument/2006/relationships/image" Target="../media/image16.emf"/><Relationship Id="rId18" Type="http://schemas.openxmlformats.org/officeDocument/2006/relationships/image" Target="../media/image21.emf"/><Relationship Id="rId3" Type="http://schemas.openxmlformats.org/officeDocument/2006/relationships/image" Target="../media/image6.png"/><Relationship Id="rId7" Type="http://schemas.openxmlformats.org/officeDocument/2006/relationships/image" Target="../media/image10.emf"/><Relationship Id="rId12" Type="http://schemas.openxmlformats.org/officeDocument/2006/relationships/image" Target="../media/image15.emf"/><Relationship Id="rId17" Type="http://schemas.openxmlformats.org/officeDocument/2006/relationships/image" Target="../media/image20.emf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9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emf"/><Relationship Id="rId11" Type="http://schemas.openxmlformats.org/officeDocument/2006/relationships/image" Target="../media/image14.emf"/><Relationship Id="rId5" Type="http://schemas.openxmlformats.org/officeDocument/2006/relationships/image" Target="../media/image8.emf"/><Relationship Id="rId15" Type="http://schemas.openxmlformats.org/officeDocument/2006/relationships/image" Target="../media/image18.emf"/><Relationship Id="rId10" Type="http://schemas.openxmlformats.org/officeDocument/2006/relationships/image" Target="../media/image13.emf"/><Relationship Id="rId19" Type="http://schemas.openxmlformats.org/officeDocument/2006/relationships/image" Target="../media/image22.emf"/><Relationship Id="rId4" Type="http://schemas.openxmlformats.org/officeDocument/2006/relationships/image" Target="../media/image7.tiff"/><Relationship Id="rId9" Type="http://schemas.openxmlformats.org/officeDocument/2006/relationships/image" Target="../media/image12.emf"/><Relationship Id="rId14" Type="http://schemas.openxmlformats.org/officeDocument/2006/relationships/image" Target="../media/image1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Eric Frew\Documents\My Images\V2\Tempest\imgp0850.jpg"/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63" b="7863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6386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/>
              <a:t>Chapter 5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/>
              <a:t>Linear Design Models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Calculating Trim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08C34F-D514-3B46-A004-B243BB580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938396"/>
            <a:ext cx="716280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899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Calculating Trim</a:t>
            </a: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0" y="1073150"/>
            <a:ext cx="6019800" cy="37973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0" y="5359400"/>
            <a:ext cx="7848600" cy="5080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0" y="6032500"/>
            <a:ext cx="49530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01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3969"/>
            <a:ext cx="8229600" cy="707858"/>
          </a:xfrm>
        </p:spPr>
        <p:txBody>
          <a:bodyPr/>
          <a:lstStyle/>
          <a:p>
            <a:r>
              <a:rPr lang="en-US" dirty="0"/>
              <a:t>Lateral Transfer Functions - Roll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2B0985-BD30-B847-9957-D10DD82BB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3447"/>
            <a:ext cx="9144000" cy="518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4687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Equations of Motion</a:t>
            </a:r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28" y="1078288"/>
            <a:ext cx="8978900" cy="53594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12728" y="3684104"/>
            <a:ext cx="3253324" cy="397566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2728" y="4729593"/>
            <a:ext cx="7480768" cy="597782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8689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27702" y="2648722"/>
            <a:ext cx="4651904" cy="3106739"/>
            <a:chOff x="2206096" y="855661"/>
            <a:chExt cx="4651904" cy="3106739"/>
          </a:xfrm>
        </p:grpSpPr>
        <p:sp>
          <p:nvSpPr>
            <p:cNvPr id="30722" name="Rectangle 2"/>
            <p:cNvSpPr>
              <a:spLocks noChangeArrowheads="1"/>
            </p:cNvSpPr>
            <p:nvPr/>
          </p:nvSpPr>
          <p:spPr bwMode="auto">
            <a:xfrm>
              <a:off x="4152900" y="3048000"/>
              <a:ext cx="1609725" cy="9144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39" name="Rectangle 5"/>
            <p:cNvSpPr>
              <a:spLocks noChangeArrowheads="1"/>
            </p:cNvSpPr>
            <p:nvPr/>
          </p:nvSpPr>
          <p:spPr bwMode="auto">
            <a:xfrm>
              <a:off x="2914650" y="1600200"/>
              <a:ext cx="533400" cy="838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24" name="Oval 6"/>
            <p:cNvSpPr>
              <a:spLocks noChangeArrowheads="1"/>
            </p:cNvSpPr>
            <p:nvPr/>
          </p:nvSpPr>
          <p:spPr bwMode="auto">
            <a:xfrm>
              <a:off x="2990850" y="3352800"/>
              <a:ext cx="304800" cy="3048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25" name="Line 7"/>
            <p:cNvSpPr>
              <a:spLocks noChangeShapeType="1"/>
            </p:cNvSpPr>
            <p:nvPr/>
          </p:nvSpPr>
          <p:spPr bwMode="auto">
            <a:xfrm>
              <a:off x="5734050" y="3505200"/>
              <a:ext cx="11239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26" name="Line 8"/>
            <p:cNvSpPr>
              <a:spLocks noChangeShapeType="1"/>
            </p:cNvSpPr>
            <p:nvPr/>
          </p:nvSpPr>
          <p:spPr bwMode="auto">
            <a:xfrm>
              <a:off x="3143250" y="2438400"/>
              <a:ext cx="0" cy="914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27" name="Line 9"/>
            <p:cNvSpPr>
              <a:spLocks noChangeShapeType="1"/>
            </p:cNvSpPr>
            <p:nvPr/>
          </p:nvSpPr>
          <p:spPr bwMode="auto">
            <a:xfrm>
              <a:off x="3295650" y="3505200"/>
              <a:ext cx="838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28" name="Line 10"/>
            <p:cNvSpPr>
              <a:spLocks noChangeShapeType="1"/>
            </p:cNvSpPr>
            <p:nvPr/>
          </p:nvSpPr>
          <p:spPr bwMode="auto">
            <a:xfrm>
              <a:off x="3143250" y="990600"/>
              <a:ext cx="0" cy="6096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31" name="Line 13"/>
            <p:cNvSpPr>
              <a:spLocks noChangeShapeType="1"/>
            </p:cNvSpPr>
            <p:nvPr/>
          </p:nvSpPr>
          <p:spPr bwMode="auto">
            <a:xfrm>
              <a:off x="2533650" y="3505200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35" name="Picture 34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32163" y="855661"/>
              <a:ext cx="381000" cy="304800"/>
            </a:xfrm>
            <a:prstGeom prst="rect">
              <a:avLst/>
            </a:prstGeom>
          </p:spPr>
        </p:pic>
        <p:pic>
          <p:nvPicPr>
            <p:cNvPr id="36" name="Picture 35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83972" y="1778527"/>
              <a:ext cx="431800" cy="457200"/>
            </a:xfrm>
            <a:prstGeom prst="rect">
              <a:avLst/>
            </a:prstGeom>
          </p:spPr>
        </p:pic>
        <p:pic>
          <p:nvPicPr>
            <p:cNvPr id="37" name="Picture 36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06096" y="3069694"/>
              <a:ext cx="279400" cy="279400"/>
            </a:xfrm>
            <a:prstGeom prst="rect">
              <a:avLst/>
            </a:prstGeom>
          </p:spPr>
        </p:pic>
        <p:pic>
          <p:nvPicPr>
            <p:cNvPr id="38" name="Picture 37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672821" y="3627436"/>
              <a:ext cx="241300" cy="228600"/>
            </a:xfrm>
            <a:prstGeom prst="rect">
              <a:avLst/>
            </a:prstGeom>
          </p:spPr>
        </p:pic>
        <p:pic>
          <p:nvPicPr>
            <p:cNvPr id="39" name="Picture 38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706687" y="3110969"/>
              <a:ext cx="241300" cy="228600"/>
            </a:xfrm>
            <a:prstGeom prst="rect">
              <a:avLst/>
            </a:prstGeom>
          </p:spPr>
        </p:pic>
        <p:pic>
          <p:nvPicPr>
            <p:cNvPr id="43" name="Picture 42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240462" y="2920998"/>
              <a:ext cx="203200" cy="304800"/>
            </a:xfrm>
            <a:prstGeom prst="rect">
              <a:avLst/>
            </a:prstGeom>
          </p:spPr>
        </p:pic>
        <p:pic>
          <p:nvPicPr>
            <p:cNvPr id="49" name="Picture 48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430713" y="3270250"/>
              <a:ext cx="1028700" cy="469900"/>
            </a:xfrm>
            <a:prstGeom prst="rect">
              <a:avLst/>
            </a:prstGeom>
          </p:spPr>
        </p:pic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 Dynamics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9303DF-1130-2C44-914B-9386D246BD8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16200" y="1414066"/>
            <a:ext cx="6527800" cy="2260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697"/>
            <a:ext cx="8229600" cy="707858"/>
          </a:xfrm>
        </p:spPr>
        <p:txBody>
          <a:bodyPr/>
          <a:lstStyle/>
          <a:p>
            <a:r>
              <a:rPr lang="en-US" dirty="0"/>
              <a:t>Lateral Transfer Functions - Course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248478" y="3906078"/>
            <a:ext cx="6042991" cy="2491829"/>
            <a:chOff x="1274763" y="990600"/>
            <a:chExt cx="7259637" cy="2998788"/>
          </a:xfrm>
        </p:grpSpPr>
        <p:sp>
          <p:nvSpPr>
            <p:cNvPr id="7" name="Rectangle 5"/>
            <p:cNvSpPr>
              <a:spLocks noChangeArrowheads="1"/>
            </p:cNvSpPr>
            <p:nvPr/>
          </p:nvSpPr>
          <p:spPr bwMode="auto">
            <a:xfrm>
              <a:off x="2085975" y="1600200"/>
              <a:ext cx="533400" cy="838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Oval 6"/>
            <p:cNvSpPr>
              <a:spLocks noChangeArrowheads="1"/>
            </p:cNvSpPr>
            <p:nvPr/>
          </p:nvSpPr>
          <p:spPr bwMode="auto">
            <a:xfrm>
              <a:off x="2162175" y="3352800"/>
              <a:ext cx="304800" cy="3048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Line 7"/>
            <p:cNvSpPr>
              <a:spLocks noChangeShapeType="1"/>
            </p:cNvSpPr>
            <p:nvPr/>
          </p:nvSpPr>
          <p:spPr bwMode="auto">
            <a:xfrm flipV="1">
              <a:off x="5410200" y="3522663"/>
              <a:ext cx="6572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Line 8"/>
            <p:cNvSpPr>
              <a:spLocks noChangeShapeType="1"/>
            </p:cNvSpPr>
            <p:nvPr/>
          </p:nvSpPr>
          <p:spPr bwMode="auto">
            <a:xfrm>
              <a:off x="2314575" y="2438400"/>
              <a:ext cx="0" cy="914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Line 9"/>
            <p:cNvSpPr>
              <a:spLocks noChangeShapeType="1"/>
            </p:cNvSpPr>
            <p:nvPr/>
          </p:nvSpPr>
          <p:spPr bwMode="auto">
            <a:xfrm>
              <a:off x="2466975" y="3505200"/>
              <a:ext cx="4191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Line 10"/>
            <p:cNvSpPr>
              <a:spLocks noChangeShapeType="1"/>
            </p:cNvSpPr>
            <p:nvPr/>
          </p:nvSpPr>
          <p:spPr bwMode="auto">
            <a:xfrm>
              <a:off x="2314575" y="990600"/>
              <a:ext cx="0" cy="6096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Line 13"/>
            <p:cNvSpPr>
              <a:spLocks noChangeShapeType="1"/>
            </p:cNvSpPr>
            <p:nvPr/>
          </p:nvSpPr>
          <p:spPr bwMode="auto">
            <a:xfrm>
              <a:off x="1704975" y="3505200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Line 21"/>
            <p:cNvSpPr>
              <a:spLocks noChangeShapeType="1"/>
            </p:cNvSpPr>
            <p:nvPr/>
          </p:nvSpPr>
          <p:spPr bwMode="auto">
            <a:xfrm flipV="1">
              <a:off x="7877175" y="3532188"/>
              <a:ext cx="6572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Oval 28"/>
            <p:cNvSpPr>
              <a:spLocks noChangeArrowheads="1"/>
            </p:cNvSpPr>
            <p:nvPr/>
          </p:nvSpPr>
          <p:spPr bwMode="auto">
            <a:xfrm>
              <a:off x="6067425" y="3370263"/>
              <a:ext cx="304800" cy="3048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Line 29"/>
            <p:cNvSpPr>
              <a:spLocks noChangeShapeType="1"/>
            </p:cNvSpPr>
            <p:nvPr/>
          </p:nvSpPr>
          <p:spPr bwMode="auto">
            <a:xfrm>
              <a:off x="6219825" y="2455863"/>
              <a:ext cx="0" cy="914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20"/>
            <p:cNvSpPr>
              <a:spLocks noChangeArrowheads="1"/>
            </p:cNvSpPr>
            <p:nvPr/>
          </p:nvSpPr>
          <p:spPr bwMode="auto">
            <a:xfrm>
              <a:off x="6781800" y="3074988"/>
              <a:ext cx="1085850" cy="9144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Line 35"/>
            <p:cNvSpPr>
              <a:spLocks noChangeShapeType="1"/>
            </p:cNvSpPr>
            <p:nvPr/>
          </p:nvSpPr>
          <p:spPr bwMode="auto">
            <a:xfrm>
              <a:off x="6372225" y="3532188"/>
              <a:ext cx="409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Rectangle 2"/>
            <p:cNvSpPr>
              <a:spLocks noChangeArrowheads="1"/>
            </p:cNvSpPr>
            <p:nvPr/>
          </p:nvSpPr>
          <p:spPr bwMode="auto">
            <a:xfrm>
              <a:off x="2862263" y="3030538"/>
              <a:ext cx="1285875" cy="9144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2"/>
            <p:cNvSpPr>
              <a:spLocks noChangeArrowheads="1"/>
            </p:cNvSpPr>
            <p:nvPr/>
          </p:nvSpPr>
          <p:spPr bwMode="auto">
            <a:xfrm>
              <a:off x="4859338" y="3048000"/>
              <a:ext cx="542925" cy="9144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Line 7"/>
            <p:cNvSpPr>
              <a:spLocks noChangeShapeType="1"/>
            </p:cNvSpPr>
            <p:nvPr/>
          </p:nvSpPr>
          <p:spPr bwMode="auto">
            <a:xfrm>
              <a:off x="4148138" y="3487738"/>
              <a:ext cx="711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2" name="Picture 21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04030" y="1008063"/>
              <a:ext cx="381000" cy="304800"/>
            </a:xfrm>
            <a:prstGeom prst="rect">
              <a:avLst/>
            </a:prstGeom>
          </p:spPr>
        </p:pic>
        <p:pic>
          <p:nvPicPr>
            <p:cNvPr id="23" name="Picture 22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71172" y="1744663"/>
              <a:ext cx="431800" cy="457200"/>
            </a:xfrm>
            <a:prstGeom prst="rect">
              <a:avLst/>
            </a:prstGeom>
          </p:spPr>
        </p:pic>
        <p:pic>
          <p:nvPicPr>
            <p:cNvPr id="24" name="Picture 23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74763" y="3103563"/>
              <a:ext cx="279400" cy="279400"/>
            </a:xfrm>
            <a:prstGeom prst="rect">
              <a:avLst/>
            </a:prstGeom>
          </p:spPr>
        </p:pic>
        <p:pic>
          <p:nvPicPr>
            <p:cNvPr id="25" name="Picture 24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893888" y="3610505"/>
              <a:ext cx="241300" cy="228600"/>
            </a:xfrm>
            <a:prstGeom prst="rect">
              <a:avLst/>
            </a:prstGeom>
          </p:spPr>
        </p:pic>
        <p:pic>
          <p:nvPicPr>
            <p:cNvPr id="26" name="Picture 25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961621" y="3127905"/>
              <a:ext cx="241300" cy="228600"/>
            </a:xfrm>
            <a:prstGeom prst="rect">
              <a:avLst/>
            </a:prstGeom>
          </p:spPr>
        </p:pic>
        <p:pic>
          <p:nvPicPr>
            <p:cNvPr id="27" name="Picture 26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32488" y="3077105"/>
              <a:ext cx="241300" cy="228600"/>
            </a:xfrm>
            <a:prstGeom prst="rect">
              <a:avLst/>
            </a:prstGeom>
          </p:spPr>
        </p:pic>
        <p:pic>
          <p:nvPicPr>
            <p:cNvPr id="28" name="Picture 27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20821" y="3576638"/>
              <a:ext cx="241300" cy="228600"/>
            </a:xfrm>
            <a:prstGeom prst="rect">
              <a:avLst/>
            </a:prstGeom>
          </p:spPr>
        </p:pic>
        <p:pic>
          <p:nvPicPr>
            <p:cNvPr id="29" name="Picture 28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367213" y="3007784"/>
              <a:ext cx="190500" cy="215900"/>
            </a:xfrm>
            <a:prstGeom prst="rect">
              <a:avLst/>
            </a:prstGeom>
          </p:spPr>
        </p:pic>
        <p:pic>
          <p:nvPicPr>
            <p:cNvPr id="30" name="Picture 29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546196" y="3039533"/>
              <a:ext cx="203200" cy="304800"/>
            </a:xfrm>
            <a:prstGeom prst="rect">
              <a:avLst/>
            </a:prstGeom>
          </p:spPr>
        </p:pic>
        <p:pic>
          <p:nvPicPr>
            <p:cNvPr id="31" name="Picture 30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093604" y="3193521"/>
              <a:ext cx="203200" cy="215900"/>
            </a:xfrm>
            <a:prstGeom prst="rect">
              <a:avLst/>
            </a:prstGeom>
          </p:spPr>
        </p:pic>
        <p:pic>
          <p:nvPicPr>
            <p:cNvPr id="32" name="Picture 31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083983" y="3194579"/>
              <a:ext cx="856778" cy="556154"/>
            </a:xfrm>
            <a:prstGeom prst="rect">
              <a:avLst/>
            </a:prstGeom>
          </p:spPr>
        </p:pic>
        <p:pic>
          <p:nvPicPr>
            <p:cNvPr id="33" name="Picture 32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020734" y="3241146"/>
              <a:ext cx="203815" cy="526521"/>
            </a:xfrm>
            <a:prstGeom prst="rect">
              <a:avLst/>
            </a:prstGeom>
          </p:spPr>
        </p:pic>
        <p:pic>
          <p:nvPicPr>
            <p:cNvPr id="34" name="Picture 33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001933" y="3249080"/>
              <a:ext cx="673221" cy="535517"/>
            </a:xfrm>
            <a:prstGeom prst="rect">
              <a:avLst/>
            </a:prstGeom>
          </p:spPr>
        </p:pic>
        <p:pic>
          <p:nvPicPr>
            <p:cNvPr id="35" name="Picture 34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6303433" y="2238905"/>
              <a:ext cx="330200" cy="330200"/>
            </a:xfrm>
            <a:prstGeom prst="rect">
              <a:avLst/>
            </a:prstGeom>
          </p:spPr>
        </p:pic>
      </p:grpSp>
      <p:pic>
        <p:nvPicPr>
          <p:cNvPr id="39" name="Picture 38">
            <a:extLst>
              <a:ext uri="{FF2B5EF4-FFF2-40B4-BE49-F238E27FC236}">
                <a16:creationId xmlns:a16="http://schemas.microsoft.com/office/drawing/2014/main" id="{0A37C2C4-8737-7C4E-880A-0E86653482A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804060" y="928212"/>
            <a:ext cx="52705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3608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Lateral Transfer Functions - Sideslip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D586ACC-D60A-CF42-8A88-CC9FFBA2B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70416"/>
            <a:ext cx="9144000" cy="515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987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Equations of Motion</a:t>
            </a:r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28" y="1078288"/>
            <a:ext cx="8978900" cy="5359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2728" y="2542984"/>
            <a:ext cx="8236142" cy="597782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517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Sideslip Dynamics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93454DA-39E9-634D-BF76-3883A052E11E}"/>
              </a:ext>
            </a:extLst>
          </p:cNvPr>
          <p:cNvGrpSpPr/>
          <p:nvPr/>
        </p:nvGrpSpPr>
        <p:grpSpPr>
          <a:xfrm>
            <a:off x="2868875" y="2882019"/>
            <a:ext cx="4200949" cy="1507058"/>
            <a:chOff x="1828915" y="1662382"/>
            <a:chExt cx="5476540" cy="1964666"/>
          </a:xfrm>
        </p:grpSpPr>
        <p:sp>
          <p:nvSpPr>
            <p:cNvPr id="30722" name="Rectangle 2"/>
            <p:cNvSpPr>
              <a:spLocks noChangeArrowheads="1"/>
            </p:cNvSpPr>
            <p:nvPr/>
          </p:nvSpPr>
          <p:spPr bwMode="auto">
            <a:xfrm>
              <a:off x="4046410" y="2417506"/>
              <a:ext cx="2129299" cy="120954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24" name="Oval 6"/>
            <p:cNvSpPr>
              <a:spLocks noChangeArrowheads="1"/>
            </p:cNvSpPr>
            <p:nvPr/>
          </p:nvSpPr>
          <p:spPr bwMode="auto">
            <a:xfrm>
              <a:off x="2811668" y="2820686"/>
              <a:ext cx="403181" cy="403181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25" name="Line 7"/>
            <p:cNvSpPr>
              <a:spLocks noChangeShapeType="1"/>
            </p:cNvSpPr>
            <p:nvPr/>
          </p:nvSpPr>
          <p:spPr bwMode="auto">
            <a:xfrm>
              <a:off x="6188308" y="3022277"/>
              <a:ext cx="84836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26" name="Line 8"/>
            <p:cNvSpPr>
              <a:spLocks noChangeShapeType="1"/>
            </p:cNvSpPr>
            <p:nvPr/>
          </p:nvSpPr>
          <p:spPr bwMode="auto">
            <a:xfrm>
              <a:off x="3013259" y="2047923"/>
              <a:ext cx="0" cy="7727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27" name="Line 9"/>
            <p:cNvSpPr>
              <a:spLocks noChangeShapeType="1"/>
            </p:cNvSpPr>
            <p:nvPr/>
          </p:nvSpPr>
          <p:spPr bwMode="auto">
            <a:xfrm>
              <a:off x="3214849" y="3022277"/>
              <a:ext cx="83156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31" name="Line 13"/>
            <p:cNvSpPr>
              <a:spLocks noChangeShapeType="1"/>
            </p:cNvSpPr>
            <p:nvPr/>
          </p:nvSpPr>
          <p:spPr bwMode="auto">
            <a:xfrm>
              <a:off x="2206897" y="3022277"/>
              <a:ext cx="60477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9" name="Picture 18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92384" y="2686293"/>
              <a:ext cx="1058350" cy="705566"/>
            </a:xfrm>
            <a:prstGeom prst="rect">
              <a:avLst/>
            </a:prstGeom>
          </p:spPr>
        </p:pic>
        <p:pic>
          <p:nvPicPr>
            <p:cNvPr id="20" name="Picture 19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28915" y="2871084"/>
              <a:ext cx="268787" cy="302386"/>
            </a:xfrm>
            <a:prstGeom prst="rect">
              <a:avLst/>
            </a:prstGeom>
          </p:spPr>
        </p:pic>
        <p:pic>
          <p:nvPicPr>
            <p:cNvPr id="22" name="Picture 21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03865" y="2896283"/>
              <a:ext cx="201590" cy="319185"/>
            </a:xfrm>
            <a:prstGeom prst="rect">
              <a:avLst/>
            </a:prstGeom>
          </p:spPr>
        </p:pic>
        <p:pic>
          <p:nvPicPr>
            <p:cNvPr id="23" name="Picture 22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84879" y="3114672"/>
              <a:ext cx="235189" cy="251988"/>
            </a:xfrm>
            <a:prstGeom prst="rect">
              <a:avLst/>
            </a:prstGeom>
          </p:spPr>
        </p:pic>
        <p:pic>
          <p:nvPicPr>
            <p:cNvPr id="24" name="Picture 23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05654" y="2543500"/>
              <a:ext cx="235189" cy="251988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867648" y="1662382"/>
              <a:ext cx="355600" cy="381000"/>
            </a:xfrm>
            <a:prstGeom prst="rect">
              <a:avLst/>
            </a:prstGeom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62B9C794-6419-1F40-9AEB-78A64797192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0722" y="1304883"/>
            <a:ext cx="5880100" cy="1219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FD15A8-6475-3346-A174-4DBA72DDE2A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0722" y="4645888"/>
            <a:ext cx="8572500" cy="16891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Longitudinal Transfer Functions - Pitch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B94947-729C-2446-8D40-DD98875A4B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900" y="1143000"/>
            <a:ext cx="87122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129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33062"/>
            <a:ext cx="8229600" cy="707858"/>
          </a:xfrm>
        </p:spPr>
        <p:txBody>
          <a:bodyPr/>
          <a:lstStyle/>
          <a:p>
            <a:r>
              <a:rPr lang="en-US" dirty="0"/>
              <a:t>Equations of Motion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0F3125-9C51-5D48-B38F-5EDCF598C9A0}"/>
              </a:ext>
            </a:extLst>
          </p:cNvPr>
          <p:cNvSpPr/>
          <p:nvPr/>
        </p:nvSpPr>
        <p:spPr>
          <a:xfrm>
            <a:off x="6159260" y="2053087"/>
            <a:ext cx="2984739" cy="5089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F6529E-F161-8A47-969E-5A3F53F089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214" y="999236"/>
            <a:ext cx="8623300" cy="520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4939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Equations of Motion</a:t>
            </a:r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28" y="1078288"/>
            <a:ext cx="8978900" cy="53594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12728" y="4010916"/>
            <a:ext cx="2020872" cy="397566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2728" y="5299437"/>
            <a:ext cx="6433846" cy="597782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170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775183" y="3524878"/>
            <a:ext cx="5593633" cy="2369552"/>
            <a:chOff x="1377950" y="1035050"/>
            <a:chExt cx="6910388" cy="2927350"/>
          </a:xfrm>
        </p:grpSpPr>
        <p:sp>
          <p:nvSpPr>
            <p:cNvPr id="18434" name="Rectangle 7"/>
            <p:cNvSpPr>
              <a:spLocks noChangeArrowheads="1"/>
            </p:cNvSpPr>
            <p:nvPr/>
          </p:nvSpPr>
          <p:spPr bwMode="auto">
            <a:xfrm>
              <a:off x="3429000" y="3048000"/>
              <a:ext cx="2057400" cy="9144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66" name="Rectangle 10"/>
            <p:cNvSpPr>
              <a:spLocks noChangeArrowheads="1"/>
            </p:cNvSpPr>
            <p:nvPr/>
          </p:nvSpPr>
          <p:spPr bwMode="auto">
            <a:xfrm>
              <a:off x="2209800" y="1857375"/>
              <a:ext cx="533400" cy="838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36" name="Oval 11"/>
            <p:cNvSpPr>
              <a:spLocks noChangeArrowheads="1"/>
            </p:cNvSpPr>
            <p:nvPr/>
          </p:nvSpPr>
          <p:spPr bwMode="auto">
            <a:xfrm>
              <a:off x="2286000" y="3352800"/>
              <a:ext cx="304800" cy="3048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37" name="Line 12"/>
            <p:cNvSpPr>
              <a:spLocks noChangeShapeType="1"/>
            </p:cNvSpPr>
            <p:nvPr/>
          </p:nvSpPr>
          <p:spPr bwMode="auto">
            <a:xfrm>
              <a:off x="5486400" y="3505200"/>
              <a:ext cx="4000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38" name="Line 13"/>
            <p:cNvSpPr>
              <a:spLocks noChangeShapeType="1"/>
            </p:cNvSpPr>
            <p:nvPr/>
          </p:nvSpPr>
          <p:spPr bwMode="auto">
            <a:xfrm>
              <a:off x="2438400" y="2695575"/>
              <a:ext cx="0" cy="6572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39" name="Line 14"/>
            <p:cNvSpPr>
              <a:spLocks noChangeShapeType="1"/>
            </p:cNvSpPr>
            <p:nvPr/>
          </p:nvSpPr>
          <p:spPr bwMode="auto">
            <a:xfrm>
              <a:off x="2590800" y="3505200"/>
              <a:ext cx="838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0" name="Line 15"/>
            <p:cNvSpPr>
              <a:spLocks noChangeShapeType="1"/>
            </p:cNvSpPr>
            <p:nvPr/>
          </p:nvSpPr>
          <p:spPr bwMode="auto">
            <a:xfrm>
              <a:off x="2438400" y="1247775"/>
              <a:ext cx="0" cy="6096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3" name="Line 18"/>
            <p:cNvSpPr>
              <a:spLocks noChangeShapeType="1"/>
            </p:cNvSpPr>
            <p:nvPr/>
          </p:nvSpPr>
          <p:spPr bwMode="auto">
            <a:xfrm>
              <a:off x="1828800" y="3505200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4" name="Oval 19"/>
            <p:cNvSpPr>
              <a:spLocks noChangeArrowheads="1"/>
            </p:cNvSpPr>
            <p:nvPr/>
          </p:nvSpPr>
          <p:spPr bwMode="auto">
            <a:xfrm>
              <a:off x="5886450" y="3352800"/>
              <a:ext cx="304800" cy="3048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5" name="Oval 20"/>
            <p:cNvSpPr>
              <a:spLocks noChangeArrowheads="1"/>
            </p:cNvSpPr>
            <p:nvPr/>
          </p:nvSpPr>
          <p:spPr bwMode="auto">
            <a:xfrm>
              <a:off x="6800850" y="3362325"/>
              <a:ext cx="304800" cy="3048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6" name="Rectangle 23"/>
            <p:cNvSpPr>
              <a:spLocks noChangeArrowheads="1"/>
            </p:cNvSpPr>
            <p:nvPr/>
          </p:nvSpPr>
          <p:spPr bwMode="auto">
            <a:xfrm>
              <a:off x="7362825" y="3086100"/>
              <a:ext cx="533400" cy="838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7" name="Line 24"/>
            <p:cNvSpPr>
              <a:spLocks noChangeShapeType="1"/>
            </p:cNvSpPr>
            <p:nvPr/>
          </p:nvSpPr>
          <p:spPr bwMode="auto">
            <a:xfrm>
              <a:off x="6191250" y="3505200"/>
              <a:ext cx="6000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8" name="Line 25"/>
            <p:cNvSpPr>
              <a:spLocks noChangeShapeType="1"/>
            </p:cNvSpPr>
            <p:nvPr/>
          </p:nvSpPr>
          <p:spPr bwMode="auto">
            <a:xfrm>
              <a:off x="7105650" y="3505200"/>
              <a:ext cx="2571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9" name="Line 26"/>
            <p:cNvSpPr>
              <a:spLocks noChangeShapeType="1"/>
            </p:cNvSpPr>
            <p:nvPr/>
          </p:nvSpPr>
          <p:spPr bwMode="auto">
            <a:xfrm>
              <a:off x="7896225" y="3486150"/>
              <a:ext cx="3524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51" name="Line 31"/>
            <p:cNvSpPr>
              <a:spLocks noChangeShapeType="1"/>
            </p:cNvSpPr>
            <p:nvPr/>
          </p:nvSpPr>
          <p:spPr bwMode="auto">
            <a:xfrm>
              <a:off x="6029325" y="2676525"/>
              <a:ext cx="0" cy="6762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52" name="Line 32"/>
            <p:cNvSpPr>
              <a:spLocks noChangeShapeType="1"/>
            </p:cNvSpPr>
            <p:nvPr/>
          </p:nvSpPr>
          <p:spPr bwMode="auto">
            <a:xfrm>
              <a:off x="6943725" y="2686050"/>
              <a:ext cx="0" cy="6762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36" name="Picture 35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30613" y="3251200"/>
              <a:ext cx="1612900" cy="508000"/>
            </a:xfrm>
            <a:prstGeom prst="rect">
              <a:avLst/>
            </a:prstGeom>
          </p:spPr>
        </p:pic>
        <p:pic>
          <p:nvPicPr>
            <p:cNvPr id="37" name="Picture 36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47900" y="1981200"/>
              <a:ext cx="431800" cy="508000"/>
            </a:xfrm>
            <a:prstGeom prst="rect">
              <a:avLst/>
            </a:prstGeom>
          </p:spPr>
        </p:pic>
        <p:pic>
          <p:nvPicPr>
            <p:cNvPr id="38" name="Picture 37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19988" y="3249613"/>
              <a:ext cx="165100" cy="419100"/>
            </a:xfrm>
            <a:prstGeom prst="rect">
              <a:avLst/>
            </a:prstGeom>
          </p:spPr>
        </p:pic>
        <p:pic>
          <p:nvPicPr>
            <p:cNvPr id="39" name="Picture 38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110538" y="2992438"/>
              <a:ext cx="177800" cy="254000"/>
            </a:xfrm>
            <a:prstGeom prst="rect">
              <a:avLst/>
            </a:prstGeom>
          </p:spPr>
        </p:pic>
        <p:pic>
          <p:nvPicPr>
            <p:cNvPr id="40" name="Picture 39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772150" y="2190750"/>
              <a:ext cx="419100" cy="342900"/>
            </a:xfrm>
            <a:prstGeom prst="rect">
              <a:avLst/>
            </a:prstGeom>
          </p:spPr>
        </p:pic>
        <p:pic>
          <p:nvPicPr>
            <p:cNvPr id="41" name="Picture 40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00850" y="2241550"/>
              <a:ext cx="419100" cy="342900"/>
            </a:xfrm>
            <a:prstGeom prst="rect">
              <a:avLst/>
            </a:prstGeom>
          </p:spPr>
        </p:pic>
        <p:pic>
          <p:nvPicPr>
            <p:cNvPr id="42" name="Picture 41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388100" y="3117850"/>
              <a:ext cx="177800" cy="241300"/>
            </a:xfrm>
            <a:prstGeom prst="rect">
              <a:avLst/>
            </a:prstGeom>
          </p:spPr>
        </p:pic>
        <p:pic>
          <p:nvPicPr>
            <p:cNvPr id="43" name="Picture 42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647950" y="1035050"/>
              <a:ext cx="419100" cy="342900"/>
            </a:xfrm>
            <a:prstGeom prst="rect">
              <a:avLst/>
            </a:prstGeom>
          </p:spPr>
        </p:pic>
        <p:pic>
          <p:nvPicPr>
            <p:cNvPr id="44" name="Picture 43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377950" y="3213100"/>
              <a:ext cx="292100" cy="304800"/>
            </a:xfrm>
            <a:prstGeom prst="rect">
              <a:avLst/>
            </a:prstGeom>
          </p:spPr>
        </p:pic>
        <p:pic>
          <p:nvPicPr>
            <p:cNvPr id="47" name="Picture 46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019300" y="3689350"/>
              <a:ext cx="203200" cy="190500"/>
            </a:xfrm>
            <a:prstGeom prst="rect">
              <a:avLst/>
            </a:prstGeom>
          </p:spPr>
        </p:pic>
        <p:pic>
          <p:nvPicPr>
            <p:cNvPr id="48" name="Picture 47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044700" y="3054350"/>
              <a:ext cx="203200" cy="190500"/>
            </a:xfrm>
            <a:prstGeom prst="rect">
              <a:avLst/>
            </a:prstGeom>
          </p:spPr>
        </p:pic>
        <p:pic>
          <p:nvPicPr>
            <p:cNvPr id="49" name="Picture 48" descr="latex-image-1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502400" y="3651250"/>
              <a:ext cx="203200" cy="190500"/>
            </a:xfrm>
            <a:prstGeom prst="rect">
              <a:avLst/>
            </a:prstGeom>
          </p:spPr>
        </p:pic>
        <p:pic>
          <p:nvPicPr>
            <p:cNvPr id="50" name="Picture 49" descr="latex-image-1.pdf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676900" y="3663950"/>
              <a:ext cx="203200" cy="190500"/>
            </a:xfrm>
            <a:prstGeom prst="rect">
              <a:avLst/>
            </a:prstGeom>
          </p:spPr>
        </p:pic>
        <p:pic>
          <p:nvPicPr>
            <p:cNvPr id="51" name="Picture 50" descr="latex-image-1.pdf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061200" y="3092450"/>
              <a:ext cx="203200" cy="190500"/>
            </a:xfrm>
            <a:prstGeom prst="rect">
              <a:avLst/>
            </a:prstGeom>
          </p:spPr>
        </p:pic>
        <p:pic>
          <p:nvPicPr>
            <p:cNvPr id="45" name="Picture 44" descr="latex-image-1.pdf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5740400" y="3213100"/>
              <a:ext cx="177800" cy="25400"/>
            </a:xfrm>
            <a:prstGeom prst="rect">
              <a:avLst/>
            </a:prstGeom>
          </p:spPr>
        </p:pic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Longitudinal Transfer Functions - Pitch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04A6E6-8EE2-8645-9E7B-382A78D7F103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524000" y="1329459"/>
            <a:ext cx="6096000" cy="17526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6278"/>
            <a:ext cx="8229600" cy="707858"/>
          </a:xfrm>
        </p:spPr>
        <p:txBody>
          <a:bodyPr/>
          <a:lstStyle/>
          <a:p>
            <a:r>
              <a:rPr lang="en-US" sz="3200" dirty="0"/>
              <a:t>Longitudinal TF - Altitude from Pitch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96907FFD-B3DA-1F41-9ED7-5090E8B1F363}"/>
              </a:ext>
            </a:extLst>
          </p:cNvPr>
          <p:cNvGrpSpPr/>
          <p:nvPr/>
        </p:nvGrpSpPr>
        <p:grpSpPr>
          <a:xfrm>
            <a:off x="3493774" y="3888305"/>
            <a:ext cx="5325821" cy="2365851"/>
            <a:chOff x="1235309" y="3950079"/>
            <a:chExt cx="5325821" cy="2365851"/>
          </a:xfrm>
        </p:grpSpPr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2939656" y="5556097"/>
              <a:ext cx="1709623" cy="75983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Rectangle 10"/>
            <p:cNvSpPr>
              <a:spLocks noChangeArrowheads="1"/>
            </p:cNvSpPr>
            <p:nvPr/>
          </p:nvSpPr>
          <p:spPr bwMode="auto">
            <a:xfrm>
              <a:off x="1926546" y="4566732"/>
              <a:ext cx="443236" cy="69651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Oval 11"/>
            <p:cNvSpPr>
              <a:spLocks noChangeArrowheads="1"/>
            </p:cNvSpPr>
            <p:nvPr/>
          </p:nvSpPr>
          <p:spPr bwMode="auto">
            <a:xfrm>
              <a:off x="1989865" y="5809375"/>
              <a:ext cx="253278" cy="25327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Line 12"/>
            <p:cNvSpPr>
              <a:spLocks noChangeShapeType="1"/>
            </p:cNvSpPr>
            <p:nvPr/>
          </p:nvSpPr>
          <p:spPr bwMode="auto">
            <a:xfrm>
              <a:off x="4649279" y="5936014"/>
              <a:ext cx="70878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Line 13"/>
            <p:cNvSpPr>
              <a:spLocks noChangeShapeType="1"/>
            </p:cNvSpPr>
            <p:nvPr/>
          </p:nvSpPr>
          <p:spPr bwMode="auto">
            <a:xfrm>
              <a:off x="2116504" y="5263245"/>
              <a:ext cx="0" cy="54613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Line 14"/>
            <p:cNvSpPr>
              <a:spLocks noChangeShapeType="1"/>
            </p:cNvSpPr>
            <p:nvPr/>
          </p:nvSpPr>
          <p:spPr bwMode="auto">
            <a:xfrm>
              <a:off x="2243143" y="5936014"/>
              <a:ext cx="69651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Line 15"/>
            <p:cNvSpPr>
              <a:spLocks noChangeShapeType="1"/>
            </p:cNvSpPr>
            <p:nvPr/>
          </p:nvSpPr>
          <p:spPr bwMode="auto">
            <a:xfrm>
              <a:off x="2116504" y="4060177"/>
              <a:ext cx="0" cy="50655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Line 18"/>
            <p:cNvSpPr>
              <a:spLocks noChangeShapeType="1"/>
            </p:cNvSpPr>
            <p:nvPr/>
          </p:nvSpPr>
          <p:spPr bwMode="auto">
            <a:xfrm>
              <a:off x="1609949" y="5936014"/>
              <a:ext cx="3799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6" name="Picture 25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58205" y="4669626"/>
              <a:ext cx="358810" cy="422129"/>
            </a:xfrm>
            <a:prstGeom prst="rect">
              <a:avLst/>
            </a:prstGeom>
          </p:spPr>
        </p:pic>
        <p:pic>
          <p:nvPicPr>
            <p:cNvPr id="31" name="Picture 30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43142" y="3958701"/>
              <a:ext cx="348257" cy="284937"/>
            </a:xfrm>
            <a:prstGeom prst="rect">
              <a:avLst/>
            </a:prstGeom>
          </p:spPr>
        </p:pic>
        <p:pic>
          <p:nvPicPr>
            <p:cNvPr id="32" name="Picture 31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35309" y="5693289"/>
              <a:ext cx="242724" cy="253278"/>
            </a:xfrm>
            <a:prstGeom prst="rect">
              <a:avLst/>
            </a:prstGeom>
          </p:spPr>
        </p:pic>
        <p:pic>
          <p:nvPicPr>
            <p:cNvPr id="33" name="Picture 32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768247" y="6089036"/>
              <a:ext cx="168852" cy="158298"/>
            </a:xfrm>
            <a:prstGeom prst="rect">
              <a:avLst/>
            </a:prstGeom>
          </p:spPr>
        </p:pic>
        <p:pic>
          <p:nvPicPr>
            <p:cNvPr id="34" name="Picture 33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789354" y="5561374"/>
              <a:ext cx="168852" cy="158298"/>
            </a:xfrm>
            <a:prstGeom prst="rect">
              <a:avLst/>
            </a:prstGeom>
          </p:spPr>
        </p:pic>
        <p:sp>
          <p:nvSpPr>
            <p:cNvPr id="38" name="Oval 36"/>
            <p:cNvSpPr>
              <a:spLocks noChangeArrowheads="1"/>
            </p:cNvSpPr>
            <p:nvPr/>
          </p:nvSpPr>
          <p:spPr bwMode="auto">
            <a:xfrm>
              <a:off x="5358062" y="5802171"/>
              <a:ext cx="253278" cy="25327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Rectangle 37"/>
            <p:cNvSpPr>
              <a:spLocks noChangeArrowheads="1"/>
            </p:cNvSpPr>
            <p:nvPr/>
          </p:nvSpPr>
          <p:spPr bwMode="auto">
            <a:xfrm>
              <a:off x="5825042" y="5572638"/>
              <a:ext cx="443236" cy="69651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Line 38"/>
            <p:cNvSpPr>
              <a:spLocks noChangeShapeType="1"/>
            </p:cNvSpPr>
            <p:nvPr/>
          </p:nvSpPr>
          <p:spPr bwMode="auto">
            <a:xfrm>
              <a:off x="5611339" y="5920895"/>
              <a:ext cx="21370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Line 39"/>
            <p:cNvSpPr>
              <a:spLocks noChangeShapeType="1"/>
            </p:cNvSpPr>
            <p:nvPr/>
          </p:nvSpPr>
          <p:spPr bwMode="auto">
            <a:xfrm>
              <a:off x="6268278" y="5905065"/>
              <a:ext cx="29285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Line 41"/>
            <p:cNvSpPr>
              <a:spLocks noChangeShapeType="1"/>
            </p:cNvSpPr>
            <p:nvPr/>
          </p:nvSpPr>
          <p:spPr bwMode="auto">
            <a:xfrm>
              <a:off x="5476786" y="5240211"/>
              <a:ext cx="0" cy="56196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Rectangle 50"/>
            <p:cNvSpPr>
              <a:spLocks noChangeArrowheads="1"/>
            </p:cNvSpPr>
            <p:nvPr/>
          </p:nvSpPr>
          <p:spPr bwMode="auto">
            <a:xfrm>
              <a:off x="5270998" y="4543698"/>
              <a:ext cx="443236" cy="69651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Line 51"/>
            <p:cNvSpPr>
              <a:spLocks noChangeShapeType="1"/>
            </p:cNvSpPr>
            <p:nvPr/>
          </p:nvSpPr>
          <p:spPr bwMode="auto">
            <a:xfrm>
              <a:off x="5492615" y="4045058"/>
              <a:ext cx="0" cy="50655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5" name="Picture 44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160189" y="6055449"/>
              <a:ext cx="168852" cy="158298"/>
            </a:xfrm>
            <a:prstGeom prst="rect">
              <a:avLst/>
            </a:prstGeom>
          </p:spPr>
        </p:pic>
        <p:pic>
          <p:nvPicPr>
            <p:cNvPr id="46" name="Picture 45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561211" y="5591106"/>
              <a:ext cx="168852" cy="158298"/>
            </a:xfrm>
            <a:prstGeom prst="rect">
              <a:avLst/>
            </a:prstGeom>
          </p:spPr>
        </p:pic>
        <p:pic>
          <p:nvPicPr>
            <p:cNvPr id="47" name="Picture 46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66488" y="3950079"/>
              <a:ext cx="263831" cy="232171"/>
            </a:xfrm>
            <a:prstGeom prst="rect">
              <a:avLst/>
            </a:prstGeom>
          </p:spPr>
        </p:pic>
        <p:pic>
          <p:nvPicPr>
            <p:cNvPr id="48" name="Picture 47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368534" y="5570000"/>
              <a:ext cx="158298" cy="200511"/>
            </a:xfrm>
            <a:prstGeom prst="rect">
              <a:avLst/>
            </a:prstGeom>
          </p:spPr>
        </p:pic>
        <p:pic>
          <p:nvPicPr>
            <p:cNvPr id="49" name="Picture 48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381807" y="4694082"/>
              <a:ext cx="253278" cy="348257"/>
            </a:xfrm>
            <a:prstGeom prst="rect">
              <a:avLst/>
            </a:prstGeom>
          </p:spPr>
        </p:pic>
        <p:pic>
          <p:nvPicPr>
            <p:cNvPr id="50" name="Picture 49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930574" y="5744128"/>
              <a:ext cx="253278" cy="337703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9413B387-C692-584B-9F96-E0F132216C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3127882" y="5751332"/>
              <a:ext cx="1333500" cy="431800"/>
            </a:xfrm>
            <a:prstGeom prst="rect">
              <a:avLst/>
            </a:prstGeom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EF77DB59-8082-AF4E-A39A-8BA4A2AA21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4547720" y="5647204"/>
              <a:ext cx="876300" cy="190500"/>
            </a:xfrm>
            <a:prstGeom prst="rect">
              <a:avLst/>
            </a:prstGeom>
          </p:spPr>
        </p:pic>
      </p:grpSp>
      <p:pic>
        <p:nvPicPr>
          <p:cNvPr id="57" name="Picture 56">
            <a:extLst>
              <a:ext uri="{FF2B5EF4-FFF2-40B4-BE49-F238E27FC236}">
                <a16:creationId xmlns:a16="http://schemas.microsoft.com/office/drawing/2014/main" id="{1D2BFFE4-F76E-4548-B3E9-753C44A2EDE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0" y="961849"/>
            <a:ext cx="5499100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2217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Equations of Motion</a:t>
            </a:r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28" y="1078288"/>
            <a:ext cx="8978900" cy="53594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12728" y="1612273"/>
            <a:ext cx="3690646" cy="397566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2616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Longitudinal Transfer Functions - Airspeed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368E44-0E81-A041-AE27-9CB1045926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336" y="886640"/>
            <a:ext cx="716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1338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Longitudinal Transfer Functions - Airspeed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573628-F15E-2848-8F1A-21107E236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272" y="886640"/>
            <a:ext cx="73152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2900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Longitudinal Transfer Functions - Airspeed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90718FC-4070-0645-BF2A-FA5E982E6081}"/>
              </a:ext>
            </a:extLst>
          </p:cNvPr>
          <p:cNvGrpSpPr/>
          <p:nvPr/>
        </p:nvGrpSpPr>
        <p:grpSpPr>
          <a:xfrm>
            <a:off x="611420" y="4310436"/>
            <a:ext cx="4052020" cy="1844400"/>
            <a:chOff x="1403350" y="1936750"/>
            <a:chExt cx="5454650" cy="2482850"/>
          </a:xfrm>
        </p:grpSpPr>
        <p:sp>
          <p:nvSpPr>
            <p:cNvPr id="28" name="Rectangle 2">
              <a:extLst>
                <a:ext uri="{FF2B5EF4-FFF2-40B4-BE49-F238E27FC236}">
                  <a16:creationId xmlns:a16="http://schemas.microsoft.com/office/drawing/2014/main" id="{593C7571-C2E1-C149-ACCB-2FC493A1B5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52900" y="3048000"/>
              <a:ext cx="1333500" cy="9144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Oval 6">
              <a:extLst>
                <a:ext uri="{FF2B5EF4-FFF2-40B4-BE49-F238E27FC236}">
                  <a16:creationId xmlns:a16="http://schemas.microsoft.com/office/drawing/2014/main" id="{5F8B1BDE-F8BF-7C45-803B-E667A8CC18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90850" y="3352800"/>
              <a:ext cx="304800" cy="3048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Line 7">
              <a:extLst>
                <a:ext uri="{FF2B5EF4-FFF2-40B4-BE49-F238E27FC236}">
                  <a16:creationId xmlns:a16="http://schemas.microsoft.com/office/drawing/2014/main" id="{CD3F5192-5DD9-CA49-982A-4CA741785E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6400" y="3505200"/>
              <a:ext cx="1371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Line 8">
              <a:extLst>
                <a:ext uri="{FF2B5EF4-FFF2-40B4-BE49-F238E27FC236}">
                  <a16:creationId xmlns:a16="http://schemas.microsoft.com/office/drawing/2014/main" id="{4165CBFA-B111-6041-AB80-0F9A724B3E0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0075" y="3005138"/>
              <a:ext cx="0" cy="3476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Line 9">
              <a:extLst>
                <a:ext uri="{FF2B5EF4-FFF2-40B4-BE49-F238E27FC236}">
                  <a16:creationId xmlns:a16="http://schemas.microsoft.com/office/drawing/2014/main" id="{2DD48C75-59E3-C54D-9368-31AD7431AE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95650" y="3505200"/>
              <a:ext cx="838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Line 10">
              <a:extLst>
                <a:ext uri="{FF2B5EF4-FFF2-40B4-BE49-F238E27FC236}">
                  <a16:creationId xmlns:a16="http://schemas.microsoft.com/office/drawing/2014/main" id="{2CFC9DAC-983D-FF47-8698-AA4F2945C4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0075" y="2125663"/>
              <a:ext cx="0" cy="4016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Line 13">
              <a:extLst>
                <a:ext uri="{FF2B5EF4-FFF2-40B4-BE49-F238E27FC236}">
                  <a16:creationId xmlns:a16="http://schemas.microsoft.com/office/drawing/2014/main" id="{3D0226BF-5F23-BB4D-A7A4-E25EE34CB8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33650" y="3505200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Rectangle 25">
              <a:extLst>
                <a:ext uri="{FF2B5EF4-FFF2-40B4-BE49-F238E27FC236}">
                  <a16:creationId xmlns:a16="http://schemas.microsoft.com/office/drawing/2014/main" id="{84E2CD73-23AE-C940-AD0D-88091C7FF5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1038" y="3251200"/>
              <a:ext cx="561975" cy="5746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Line 27">
              <a:extLst>
                <a:ext uri="{FF2B5EF4-FFF2-40B4-BE49-F238E27FC236}">
                  <a16:creationId xmlns:a16="http://schemas.microsoft.com/office/drawing/2014/main" id="{F095B446-BA6B-CC49-A27F-3B8650AC994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74788" y="3532188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Line 28">
              <a:extLst>
                <a:ext uri="{FF2B5EF4-FFF2-40B4-BE49-F238E27FC236}">
                  <a16:creationId xmlns:a16="http://schemas.microsoft.com/office/drawing/2014/main" id="{3EEE9FA3-2319-1B46-A91D-976F09A5CED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43250" y="3657600"/>
              <a:ext cx="0" cy="5826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Rectangle 5">
              <a:extLst>
                <a:ext uri="{FF2B5EF4-FFF2-40B4-BE49-F238E27FC236}">
                  <a16:creationId xmlns:a16="http://schemas.microsoft.com/office/drawing/2014/main" id="{A100D5AB-74EE-CA45-A03E-9EEE8962AA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3375" y="2532063"/>
              <a:ext cx="533400" cy="46355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5" name="Picture 44" descr="latex-image-1.pdf">
              <a:extLst>
                <a:ext uri="{FF2B5EF4-FFF2-40B4-BE49-F238E27FC236}">
                  <a16:creationId xmlns:a16="http://schemas.microsoft.com/office/drawing/2014/main" id="{9F754A70-255B-0947-A5F0-6BAA344730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75150" y="3232149"/>
              <a:ext cx="831850" cy="539973"/>
            </a:xfrm>
            <a:prstGeom prst="rect">
              <a:avLst/>
            </a:prstGeom>
          </p:spPr>
        </p:pic>
        <p:pic>
          <p:nvPicPr>
            <p:cNvPr id="46" name="Picture 45" descr="latex-image-1.pdf">
              <a:extLst>
                <a:ext uri="{FF2B5EF4-FFF2-40B4-BE49-F238E27FC236}">
                  <a16:creationId xmlns:a16="http://schemas.microsoft.com/office/drawing/2014/main" id="{AB44259A-C17B-CF47-B6EE-182B9CDAE6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61100" y="3009900"/>
              <a:ext cx="330200" cy="330200"/>
            </a:xfrm>
            <a:prstGeom prst="rect">
              <a:avLst/>
            </a:prstGeom>
          </p:spPr>
        </p:pic>
        <p:pic>
          <p:nvPicPr>
            <p:cNvPr id="47" name="Picture 46" descr="latex-image-1.pdf">
              <a:extLst>
                <a:ext uri="{FF2B5EF4-FFF2-40B4-BE49-F238E27FC236}">
                  <a16:creationId xmlns:a16="http://schemas.microsoft.com/office/drawing/2014/main" id="{3CE7BB8F-C386-F44D-8197-15E5E61FA7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70200" y="1936750"/>
              <a:ext cx="177800" cy="292100"/>
            </a:xfrm>
            <a:prstGeom prst="rect">
              <a:avLst/>
            </a:prstGeom>
          </p:spPr>
        </p:pic>
        <p:pic>
          <p:nvPicPr>
            <p:cNvPr id="48" name="Picture 47" descr="latex-image-1.pdf">
              <a:extLst>
                <a:ext uri="{FF2B5EF4-FFF2-40B4-BE49-F238E27FC236}">
                  <a16:creationId xmlns:a16="http://schemas.microsoft.com/office/drawing/2014/main" id="{703C7A6A-B8DB-9442-B6C7-F40E1A3101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03350" y="3035300"/>
              <a:ext cx="241300" cy="330200"/>
            </a:xfrm>
            <a:prstGeom prst="rect">
              <a:avLst/>
            </a:prstGeom>
          </p:spPr>
        </p:pic>
        <p:pic>
          <p:nvPicPr>
            <p:cNvPr id="49" name="Picture 48" descr="latex-image-1.pdf">
              <a:extLst>
                <a:ext uri="{FF2B5EF4-FFF2-40B4-BE49-F238E27FC236}">
                  <a16:creationId xmlns:a16="http://schemas.microsoft.com/office/drawing/2014/main" id="{20E265CA-343F-6444-B331-49E9199F17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774950" y="4140200"/>
              <a:ext cx="368300" cy="279400"/>
            </a:xfrm>
            <a:prstGeom prst="rect">
              <a:avLst/>
            </a:prstGeom>
          </p:spPr>
        </p:pic>
        <p:pic>
          <p:nvPicPr>
            <p:cNvPr id="50" name="Picture 49" descr="latex-image-1.pdf">
              <a:extLst>
                <a:ext uri="{FF2B5EF4-FFF2-40B4-BE49-F238E27FC236}">
                  <a16:creationId xmlns:a16="http://schemas.microsoft.com/office/drawing/2014/main" id="{95F2DE42-89C5-F147-B24D-634911AB9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051050" y="3397250"/>
              <a:ext cx="419100" cy="241300"/>
            </a:xfrm>
            <a:prstGeom prst="rect">
              <a:avLst/>
            </a:prstGeom>
          </p:spPr>
        </p:pic>
        <p:pic>
          <p:nvPicPr>
            <p:cNvPr id="51" name="Picture 50" descr="latex-image-1.pdf">
              <a:extLst>
                <a:ext uri="{FF2B5EF4-FFF2-40B4-BE49-F238E27FC236}">
                  <a16:creationId xmlns:a16="http://schemas.microsoft.com/office/drawing/2014/main" id="{0F8801A9-2F1A-6842-991D-66AAB08F4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927350" y="2635250"/>
              <a:ext cx="419100" cy="241300"/>
            </a:xfrm>
            <a:prstGeom prst="rect">
              <a:avLst/>
            </a:prstGeom>
          </p:spPr>
        </p:pic>
        <p:pic>
          <p:nvPicPr>
            <p:cNvPr id="52" name="Picture 51" descr="latex-image-1.pdf">
              <a:extLst>
                <a:ext uri="{FF2B5EF4-FFF2-40B4-BE49-F238E27FC236}">
                  <a16:creationId xmlns:a16="http://schemas.microsoft.com/office/drawing/2014/main" id="{FA38ED4D-5227-8A46-96F3-71AA6EE48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609850" y="3594100"/>
              <a:ext cx="190500" cy="177800"/>
            </a:xfrm>
            <a:prstGeom prst="rect">
              <a:avLst/>
            </a:prstGeom>
          </p:spPr>
        </p:pic>
        <p:pic>
          <p:nvPicPr>
            <p:cNvPr id="53" name="Picture 52" descr="latex-image-1.pdf">
              <a:extLst>
                <a:ext uri="{FF2B5EF4-FFF2-40B4-BE49-F238E27FC236}">
                  <a16:creationId xmlns:a16="http://schemas.microsoft.com/office/drawing/2014/main" id="{682F434C-3A24-8244-9116-CE3505DB4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914650" y="3759200"/>
              <a:ext cx="190500" cy="177800"/>
            </a:xfrm>
            <a:prstGeom prst="rect">
              <a:avLst/>
            </a:prstGeom>
          </p:spPr>
        </p:pic>
        <p:pic>
          <p:nvPicPr>
            <p:cNvPr id="54" name="Picture 53" descr="latex-image-1.pdf">
              <a:extLst>
                <a:ext uri="{FF2B5EF4-FFF2-40B4-BE49-F238E27FC236}">
                  <a16:creationId xmlns:a16="http://schemas.microsoft.com/office/drawing/2014/main" id="{35562FE3-A238-2543-B0DB-3933A7664D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781300" y="3282950"/>
              <a:ext cx="177800" cy="38100"/>
            </a:xfrm>
            <a:prstGeom prst="rect">
              <a:avLst/>
            </a:prstGeom>
          </p:spPr>
        </p:pic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A19597B8-065E-164B-AC86-AFFB1FF18935}"/>
              </a:ext>
            </a:extLst>
          </p:cNvPr>
          <p:cNvSpPr txBox="1"/>
          <p:nvPr/>
        </p:nvSpPr>
        <p:spPr>
          <a:xfrm>
            <a:off x="6068852" y="2343886"/>
            <a:ext cx="2840454" cy="64633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Key inputs are pitch angle</a:t>
            </a:r>
          </a:p>
          <a:p>
            <a:r>
              <a:rPr lang="en-US" dirty="0"/>
              <a:t>and throttle command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DFA810-CC68-064F-B07F-CEF6D5A6406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57200" y="1203503"/>
            <a:ext cx="54483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8606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State-space Models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F42A35-9B21-9A40-B2AE-FAA29D95F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350" y="1051225"/>
            <a:ext cx="7861300" cy="535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4808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07858"/>
          </a:xfrm>
        </p:spPr>
        <p:txBody>
          <a:bodyPr/>
          <a:lstStyle/>
          <a:p>
            <a:r>
              <a:rPr lang="en-US" sz="3200" dirty="0"/>
              <a:t>Lateral State-space Equations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27B1F9-D53F-644D-9CDF-A49E94ED61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392" y="808280"/>
            <a:ext cx="7089648" cy="559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7575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Jacobian</a:t>
            </a:r>
            <a:r>
              <a:rPr lang="en-US" dirty="0"/>
              <a:t> Matrices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27339" y="5494086"/>
            <a:ext cx="7289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Take partial derivatives and evaluate them at trim state and trim input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298AEE-183F-9041-BD7C-B738B2915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1100" y="1580896"/>
            <a:ext cx="4241800" cy="340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731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Equations of Motion</a:t>
            </a: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127" y="1528441"/>
            <a:ext cx="2108200" cy="356870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258" y="1534927"/>
            <a:ext cx="34417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5795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911822F-10B2-6C46-8814-898D1637D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150" y="797422"/>
            <a:ext cx="7759700" cy="57416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6740"/>
            <a:ext cx="8229600" cy="707858"/>
          </a:xfrm>
        </p:spPr>
        <p:txBody>
          <a:bodyPr/>
          <a:lstStyle/>
          <a:p>
            <a:r>
              <a:rPr lang="en-US" dirty="0"/>
              <a:t>Lateral State-space Equations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58758" y="2903068"/>
            <a:ext cx="3416320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>
                <a:lumMod val="90000"/>
              </a:schemeClr>
            </a:solidFill>
          </a:ln>
          <a:effectLst/>
        </p:spPr>
        <p:txBody>
          <a:bodyPr wrap="none" rtlCol="0">
            <a:spAutoFit/>
          </a:bodyPr>
          <a:lstStyle/>
          <a:p>
            <a:r>
              <a:rPr lang="en-US" dirty="0"/>
              <a:t>dimensional </a:t>
            </a:r>
            <a:r>
              <a:rPr lang="en-US"/>
              <a:t>stability derivatives</a:t>
            </a:r>
          </a:p>
        </p:txBody>
      </p:sp>
      <p:cxnSp>
        <p:nvCxnSpPr>
          <p:cNvPr id="5" name="Straight Arrow Connector 4"/>
          <p:cNvCxnSpPr>
            <a:stCxn id="3" idx="1"/>
          </p:cNvCxnSpPr>
          <p:nvPr/>
        </p:nvCxnSpPr>
        <p:spPr>
          <a:xfrm flipH="1">
            <a:off x="1592910" y="3087734"/>
            <a:ext cx="865848" cy="165875"/>
          </a:xfrm>
          <a:prstGeom prst="straightConnector1">
            <a:avLst/>
          </a:prstGeom>
          <a:ln w="28575">
            <a:solidFill>
              <a:schemeClr val="accent1">
                <a:lumMod val="90000"/>
              </a:schemeClr>
            </a:solidFill>
            <a:headEnd w="lg" len="lg"/>
            <a:tailEnd type="arrow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3893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6728D7D-9397-3549-91FF-624C15257D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96" y="1635947"/>
            <a:ext cx="8528453" cy="39959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Form - Lateral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994221" y="2426187"/>
            <a:ext cx="2692579" cy="64633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Utilizing side-slip angle instead of </a:t>
            </a:r>
            <a:r>
              <a:rPr lang="en-US"/>
              <a:t>lateral velocity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3490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Longitudinal State-space Equations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C707CF-4310-6741-906D-CEE01984C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04" y="1120116"/>
            <a:ext cx="7505700" cy="511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1795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Jacobian</a:t>
            </a:r>
            <a:r>
              <a:rPr lang="en-US" dirty="0"/>
              <a:t> Matrices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69138" y="5620365"/>
            <a:ext cx="716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Take partial derivatives and evaluate them at trim state and trim input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6F5B5A-FC22-5348-A2F1-F0AD7711F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7938" y="1518754"/>
            <a:ext cx="4343400" cy="334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5121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231B0A-940F-624B-99BF-955289454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210" y="984138"/>
            <a:ext cx="7785579" cy="55318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Longitudinal State-space Equations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E7C5497-CE33-4647-9F1F-56EDA3026B86}"/>
              </a:ext>
            </a:extLst>
          </p:cNvPr>
          <p:cNvGrpSpPr/>
          <p:nvPr/>
        </p:nvGrpSpPr>
        <p:grpSpPr>
          <a:xfrm>
            <a:off x="1786358" y="3929505"/>
            <a:ext cx="4282168" cy="379742"/>
            <a:chOff x="1786358" y="3929505"/>
            <a:chExt cx="4282168" cy="379742"/>
          </a:xfrm>
        </p:grpSpPr>
        <p:sp>
          <p:nvSpPr>
            <p:cNvPr id="6" name="TextBox 5"/>
            <p:cNvSpPr txBox="1"/>
            <p:nvPr/>
          </p:nvSpPr>
          <p:spPr>
            <a:xfrm>
              <a:off x="2652206" y="3929505"/>
              <a:ext cx="3416320" cy="36933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>
                  <a:lumMod val="90000"/>
                </a:schemeClr>
              </a:solidFill>
            </a:ln>
            <a:effectLst/>
          </p:spPr>
          <p:txBody>
            <a:bodyPr wrap="none" rtlCol="0">
              <a:spAutoFit/>
            </a:bodyPr>
            <a:lstStyle/>
            <a:p>
              <a:r>
                <a:rPr lang="en-US" dirty="0"/>
                <a:t>dimensional </a:t>
              </a:r>
              <a:r>
                <a:rPr lang="en-US"/>
                <a:t>stability derivatives</a:t>
              </a:r>
            </a:p>
          </p:txBody>
        </p:sp>
        <p:cxnSp>
          <p:nvCxnSpPr>
            <p:cNvPr id="7" name="Straight Arrow Connector 6"/>
            <p:cNvCxnSpPr>
              <a:stCxn id="7" idx="1"/>
            </p:cNvCxnSpPr>
            <p:nvPr/>
          </p:nvCxnSpPr>
          <p:spPr>
            <a:xfrm flipH="1">
              <a:off x="1786358" y="4143372"/>
              <a:ext cx="865848" cy="165875"/>
            </a:xfrm>
            <a:prstGeom prst="straightConnector1">
              <a:avLst/>
            </a:prstGeom>
            <a:ln w="28575">
              <a:solidFill>
                <a:schemeClr val="accent1">
                  <a:lumMod val="90000"/>
                </a:schemeClr>
              </a:solidFill>
              <a:headEnd w="lg" len="lg"/>
              <a:tailEnd type="arrow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204521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Form – Longitudinal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30395" y="2589927"/>
            <a:ext cx="3156405" cy="64633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Utilizing angle of attack instead </a:t>
            </a:r>
            <a:r>
              <a:rPr lang="en-US"/>
              <a:t>of downward </a:t>
            </a:r>
            <a:r>
              <a:rPr lang="en-US" dirty="0"/>
              <a:t>velocity</a:t>
            </a:r>
          </a:p>
        </p:txBody>
      </p:sp>
      <p:pic>
        <p:nvPicPr>
          <p:cNvPr id="10" name="Picture 9" descr="latex-image-1.pdf">
            <a:extLst>
              <a:ext uri="{FF2B5EF4-FFF2-40B4-BE49-F238E27FC236}">
                <a16:creationId xmlns:a16="http://schemas.microsoft.com/office/drawing/2014/main" id="{140937F6-A9B5-2944-874A-D8CA188804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707" y="1478103"/>
            <a:ext cx="8164336" cy="368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3515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262" y="147032"/>
            <a:ext cx="8229600" cy="707858"/>
          </a:xfrm>
        </p:spPr>
        <p:txBody>
          <a:bodyPr/>
          <a:lstStyle/>
          <a:p>
            <a:r>
              <a:rPr lang="en-US" dirty="0"/>
              <a:t>Reduced Order Modes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04812" y="1016000"/>
            <a:ext cx="823118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u="sng" dirty="0"/>
              <a:t>Longitudinal Modes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Short-period Mode	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Short-period mode is the fast mode seen in pitch rate </a:t>
            </a:r>
            <a:r>
              <a:rPr lang="en-US" i="1" dirty="0"/>
              <a:t>q </a:t>
            </a:r>
            <a:r>
              <a:rPr lang="en-US" dirty="0"/>
              <a:t> and pitch angle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/>
              <a:t>Phugoid</a:t>
            </a:r>
            <a:r>
              <a:rPr lang="en-US" dirty="0"/>
              <a:t> Mode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err="1"/>
              <a:t>Phugoid</a:t>
            </a:r>
            <a:r>
              <a:rPr lang="en-US" dirty="0"/>
              <a:t> mode is slow mode seen in pitch angle and </a:t>
            </a:r>
            <a:r>
              <a:rPr lang="en-US" i="1" dirty="0"/>
              <a:t>u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Induced by impulse on elevator</a:t>
            </a:r>
          </a:p>
          <a:p>
            <a:endParaRPr lang="en-US" u="sng" dirty="0"/>
          </a:p>
          <a:p>
            <a:r>
              <a:rPr lang="en-US" u="sng" dirty="0"/>
              <a:t>Lateral Modes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Roll Mode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First order fast mode between aileron and roll rate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Spiral-divergence Mode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First order (really) slow mode between aileron and yaw/course 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Dutch-roll Mode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Second order mode: coupling between roll, yaw, and side slip.  Like a duck wagging its tail</a:t>
            </a:r>
          </a:p>
          <a:p>
            <a:pPr marL="285750" lvl="2" indent="-285750">
              <a:buFont typeface="Arial"/>
              <a:buChar char="•"/>
            </a:pPr>
            <a:r>
              <a:rPr lang="en-US" dirty="0"/>
              <a:t>Induced by doublet on aileron or rudder</a:t>
            </a:r>
          </a:p>
        </p:txBody>
      </p:sp>
    </p:spTree>
    <p:extLst>
      <p:ext uri="{BB962C8B-B14F-4D97-AF65-F5344CB8AC3E}">
        <p14:creationId xmlns:p14="http://schemas.microsoft.com/office/powerpoint/2010/main" val="7857819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Project</a:t>
            </a: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2" y="1859139"/>
            <a:ext cx="7505700" cy="241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815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Lift and Drag Models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6BF25B-AA95-C842-9391-B4FA99D4D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0" y="1363328"/>
            <a:ext cx="77978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003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A57AF578-D7F6-BD46-A58E-87BA7DEB9E2D}"/>
              </a:ext>
            </a:extLst>
          </p:cNvPr>
          <p:cNvGrpSpPr/>
          <p:nvPr/>
        </p:nvGrpSpPr>
        <p:grpSpPr>
          <a:xfrm>
            <a:off x="817623" y="1130060"/>
            <a:ext cx="8156632" cy="8615770"/>
            <a:chOff x="817623" y="814079"/>
            <a:chExt cx="8455774" cy="8931751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9764527E-24D4-E74D-8486-6886174FD1A1}"/>
                </a:ext>
              </a:extLst>
            </p:cNvPr>
            <p:cNvGrpSpPr/>
            <p:nvPr/>
          </p:nvGrpSpPr>
          <p:grpSpPr>
            <a:xfrm>
              <a:off x="817623" y="814079"/>
              <a:ext cx="8455774" cy="8931751"/>
              <a:chOff x="216283" y="759200"/>
              <a:chExt cx="9716402" cy="10263340"/>
            </a:xfrm>
          </p:grpSpPr>
          <p:pic>
            <p:nvPicPr>
              <p:cNvPr id="58" name="Picture 57" descr="shadow-top-view-rolled.png">
                <a:extLst>
                  <a:ext uri="{FF2B5EF4-FFF2-40B4-BE49-F238E27FC236}">
                    <a16:creationId xmlns:a16="http://schemas.microsoft.com/office/drawing/2014/main" id="{637D1E57-C56A-5449-BA98-10558642CFA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527" t="8956" r="27480" b="20303"/>
              <a:stretch/>
            </p:blipFill>
            <p:spPr>
              <a:xfrm rot="18656399">
                <a:off x="777323" y="2312657"/>
                <a:ext cx="1137162" cy="1311739"/>
              </a:xfrm>
              <a:prstGeom prst="rect">
                <a:avLst/>
              </a:prstGeom>
            </p:spPr>
          </p:pic>
          <p:pic>
            <p:nvPicPr>
              <p:cNvPr id="59" name="Picture 58" descr="shadow front.tif">
                <a:extLst>
                  <a:ext uri="{FF2B5EF4-FFF2-40B4-BE49-F238E27FC236}">
                    <a16:creationId xmlns:a16="http://schemas.microsoft.com/office/drawing/2014/main" id="{B80D21EE-1C9D-0342-8361-73D6453473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 l="2789" t="36791" r="1899" b="37977"/>
              <a:stretch>
                <a:fillRect/>
              </a:stretch>
            </p:blipFill>
            <p:spPr>
              <a:xfrm rot="19695208">
                <a:off x="6065029" y="2429002"/>
                <a:ext cx="3334455" cy="662032"/>
              </a:xfrm>
              <a:prstGeom prst="rect">
                <a:avLst/>
              </a:prstGeom>
            </p:spPr>
          </p:pic>
          <p:sp>
            <p:nvSpPr>
              <p:cNvPr id="60" name="Line 31">
                <a:extLst>
                  <a:ext uri="{FF2B5EF4-FFF2-40B4-BE49-F238E27FC236}">
                    <a16:creationId xmlns:a16="http://schemas.microsoft.com/office/drawing/2014/main" id="{BDB63502-1FB6-FA4A-BE8E-2DE1FEC862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811286" y="2321985"/>
                <a:ext cx="0" cy="125335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prstDash val="lgDashDot"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u="sng"/>
              </a:p>
            </p:txBody>
          </p:sp>
          <p:sp>
            <p:nvSpPr>
              <p:cNvPr id="61" name="Line 33">
                <a:extLst>
                  <a:ext uri="{FF2B5EF4-FFF2-40B4-BE49-F238E27FC236}">
                    <a16:creationId xmlns:a16="http://schemas.microsoft.com/office/drawing/2014/main" id="{FCD58D5B-A193-8F43-8948-CE1D7D01FA4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5826199" y="2845981"/>
                <a:ext cx="196914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sm" len="lg"/>
                <a:tailEnd type="none" w="med" len="lg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u="sng"/>
              </a:p>
            </p:txBody>
          </p:sp>
          <p:sp>
            <p:nvSpPr>
              <p:cNvPr id="62" name="Line 33">
                <a:extLst>
                  <a:ext uri="{FF2B5EF4-FFF2-40B4-BE49-F238E27FC236}">
                    <a16:creationId xmlns:a16="http://schemas.microsoft.com/office/drawing/2014/main" id="{23AD176E-142A-5147-A550-2D75145AEC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802799" y="2845981"/>
                <a:ext cx="964145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u="sng"/>
              </a:p>
            </p:txBody>
          </p: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7AB3C277-81E7-7C44-A449-399BA12F9660}"/>
                  </a:ext>
                </a:extLst>
              </p:cNvPr>
              <p:cNvCxnSpPr/>
              <p:nvPr/>
            </p:nvCxnSpPr>
            <p:spPr bwMode="auto">
              <a:xfrm rot="16200000" flipH="1">
                <a:off x="5732309" y="2796434"/>
                <a:ext cx="195262" cy="93662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1EDB8FC1-93AE-5F46-8CDF-2DC159061E5F}"/>
                  </a:ext>
                </a:extLst>
              </p:cNvPr>
              <p:cNvCxnSpPr/>
              <p:nvPr/>
            </p:nvCxnSpPr>
            <p:spPr bwMode="auto">
              <a:xfrm rot="16200000" flipH="1">
                <a:off x="5664841" y="2797227"/>
                <a:ext cx="195262" cy="92075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6D7D5DEA-363D-AA43-A0D0-CCD3A4814324}"/>
                  </a:ext>
                </a:extLst>
              </p:cNvPr>
              <p:cNvCxnSpPr/>
              <p:nvPr/>
            </p:nvCxnSpPr>
            <p:spPr bwMode="auto">
              <a:xfrm rot="5400000" flipH="1" flipV="1">
                <a:off x="7194396" y="2105872"/>
                <a:ext cx="1209675" cy="0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F9DAC333-9E57-EE4F-A7CD-27F743D8D2CD}"/>
                  </a:ext>
                </a:extLst>
              </p:cNvPr>
              <p:cNvCxnSpPr/>
              <p:nvPr/>
            </p:nvCxnSpPr>
            <p:spPr bwMode="auto">
              <a:xfrm rot="16200000" flipV="1">
                <a:off x="6768946" y="1802659"/>
                <a:ext cx="1192213" cy="725487"/>
              </a:xfrm>
              <a:prstGeom prst="line">
                <a:avLst/>
              </a:prstGeom>
              <a:ln w="254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Arc 66">
                <a:extLst>
                  <a:ext uri="{FF2B5EF4-FFF2-40B4-BE49-F238E27FC236}">
                    <a16:creationId xmlns:a16="http://schemas.microsoft.com/office/drawing/2014/main" id="{C2618A7D-821E-E944-9C5C-CF06855EC9CE}"/>
                  </a:ext>
                </a:extLst>
              </p:cNvPr>
              <p:cNvSpPr/>
              <p:nvPr/>
            </p:nvSpPr>
            <p:spPr bwMode="auto">
              <a:xfrm flipH="1">
                <a:off x="6519709" y="1577234"/>
                <a:ext cx="2557462" cy="2557462"/>
              </a:xfrm>
              <a:prstGeom prst="arc">
                <a:avLst>
                  <a:gd name="adj1" fmla="val 16200000"/>
                  <a:gd name="adj2" fmla="val 18135133"/>
                </a:avLst>
              </a:prstGeom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lg"/>
                <a:tailEnd type="triangle" w="sm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anchor="ctr">
                <a:prstTxWarp prst="textNoShape">
                  <a:avLst/>
                </a:prstTxWarp>
              </a:bodyPr>
              <a:lstStyle/>
              <a:p>
                <a:pPr algn="ctr"/>
                <a:endParaRPr lang="en-US" u="sng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4F92C191-4C64-AD4A-B8A2-1632C8B6D4E0}"/>
                  </a:ext>
                </a:extLst>
              </p:cNvPr>
              <p:cNvCxnSpPr/>
              <p:nvPr/>
            </p:nvCxnSpPr>
            <p:spPr bwMode="auto">
              <a:xfrm rot="5400000">
                <a:off x="7306315" y="3387778"/>
                <a:ext cx="981075" cy="1587"/>
              </a:xfrm>
              <a:prstGeom prst="line">
                <a:avLst/>
              </a:prstGeom>
              <a:ln w="254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Arc 68">
                <a:extLst>
                  <a:ext uri="{FF2B5EF4-FFF2-40B4-BE49-F238E27FC236}">
                    <a16:creationId xmlns:a16="http://schemas.microsoft.com/office/drawing/2014/main" id="{04996777-F544-704E-A31C-EA7EFBA95773}"/>
                  </a:ext>
                </a:extLst>
              </p:cNvPr>
              <p:cNvSpPr/>
              <p:nvPr/>
            </p:nvSpPr>
            <p:spPr bwMode="auto">
              <a:xfrm>
                <a:off x="4619767" y="3210771"/>
                <a:ext cx="381000" cy="238125"/>
              </a:xfrm>
              <a:prstGeom prst="arc">
                <a:avLst>
                  <a:gd name="adj1" fmla="val 9206097"/>
                  <a:gd name="adj2" fmla="val 2037546"/>
                </a:avLst>
              </a:prstGeom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triangle" w="sm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anchor="ctr">
                <a:prstTxWarp prst="textNoShape">
                  <a:avLst/>
                </a:prstTxWarp>
              </a:bodyPr>
              <a:lstStyle/>
              <a:p>
                <a:pPr algn="ctr"/>
                <a:endParaRPr lang="en-US" u="sng"/>
              </a:p>
            </p:txBody>
          </p:sp>
          <p:pic>
            <p:nvPicPr>
              <p:cNvPr id="70" name="Picture 69" descr="latex-image-1.pdf">
                <a:extLst>
                  <a:ext uri="{FF2B5EF4-FFF2-40B4-BE49-F238E27FC236}">
                    <a16:creationId xmlns:a16="http://schemas.microsoft.com/office/drawing/2014/main" id="{2C8A0797-989B-1F4E-9066-291419D2C4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37196" y="3969068"/>
                <a:ext cx="2209800" cy="177800"/>
              </a:xfrm>
              <a:prstGeom prst="rect">
                <a:avLst/>
              </a:prstGeom>
            </p:spPr>
          </p:pic>
          <p:pic>
            <p:nvPicPr>
              <p:cNvPr id="71" name="Picture 70" descr="latex-image-1.pdf">
                <a:extLst>
                  <a:ext uri="{FF2B5EF4-FFF2-40B4-BE49-F238E27FC236}">
                    <a16:creationId xmlns:a16="http://schemas.microsoft.com/office/drawing/2014/main" id="{66A67051-1D4D-DF4C-9F65-5B0102BC95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200720" y="2601171"/>
                <a:ext cx="165100" cy="152400"/>
              </a:xfrm>
              <a:prstGeom prst="rect">
                <a:avLst/>
              </a:prstGeom>
            </p:spPr>
          </p:pic>
          <p:pic>
            <p:nvPicPr>
              <p:cNvPr id="72" name="Picture 71" descr="latex-image-1.pdf">
                <a:extLst>
                  <a:ext uri="{FF2B5EF4-FFF2-40B4-BE49-F238E27FC236}">
                    <a16:creationId xmlns:a16="http://schemas.microsoft.com/office/drawing/2014/main" id="{0D979294-BEBD-9140-8F5E-8B6CFFD347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37801" y="1295188"/>
                <a:ext cx="127000" cy="190500"/>
              </a:xfrm>
              <a:prstGeom prst="rect">
                <a:avLst/>
              </a:prstGeom>
            </p:spPr>
          </p:pic>
          <p:pic>
            <p:nvPicPr>
              <p:cNvPr id="73" name="Picture 72" descr="latex-image-1.pdf">
                <a:extLst>
                  <a:ext uri="{FF2B5EF4-FFF2-40B4-BE49-F238E27FC236}">
                    <a16:creationId xmlns:a16="http://schemas.microsoft.com/office/drawing/2014/main" id="{19AEF886-9744-B840-8A17-247E8DC1F5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946745" y="2104323"/>
                <a:ext cx="292100" cy="152400"/>
              </a:xfrm>
              <a:prstGeom prst="rect">
                <a:avLst/>
              </a:prstGeom>
            </p:spPr>
          </p:pic>
          <p:sp>
            <p:nvSpPr>
              <p:cNvPr id="74" name="Arc 73">
                <a:extLst>
                  <a:ext uri="{FF2B5EF4-FFF2-40B4-BE49-F238E27FC236}">
                    <a16:creationId xmlns:a16="http://schemas.microsoft.com/office/drawing/2014/main" id="{68922055-CDEA-C84F-9231-A809C207E337}"/>
                  </a:ext>
                </a:extLst>
              </p:cNvPr>
              <p:cNvSpPr/>
              <p:nvPr/>
            </p:nvSpPr>
            <p:spPr bwMode="auto">
              <a:xfrm>
                <a:off x="611574" y="1953246"/>
                <a:ext cx="1739778" cy="1739778"/>
              </a:xfrm>
              <a:prstGeom prst="arc">
                <a:avLst>
                  <a:gd name="adj1" fmla="val 16243202"/>
                  <a:gd name="adj2" fmla="val 18814710"/>
                </a:avLst>
              </a:prstGeom>
              <a:ln w="12700">
                <a:solidFill>
                  <a:schemeClr val="tx1"/>
                </a:solidFill>
                <a:tailEnd type="triangle" w="med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u="sng"/>
              </a:p>
            </p:txBody>
          </p: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EECE0624-983E-0349-BC2B-F6F0896F7CC3}"/>
                  </a:ext>
                </a:extLst>
              </p:cNvPr>
              <p:cNvCxnSpPr/>
              <p:nvPr/>
            </p:nvCxnSpPr>
            <p:spPr bwMode="auto">
              <a:xfrm flipV="1">
                <a:off x="1522099" y="759200"/>
                <a:ext cx="1976589" cy="2061519"/>
              </a:xfrm>
              <a:prstGeom prst="line">
                <a:avLst/>
              </a:prstGeom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Arc 75">
                <a:extLst>
                  <a:ext uri="{FF2B5EF4-FFF2-40B4-BE49-F238E27FC236}">
                    <a16:creationId xmlns:a16="http://schemas.microsoft.com/office/drawing/2014/main" id="{6A3E1B37-A59C-8A49-981B-74F1F286D039}"/>
                  </a:ext>
                </a:extLst>
              </p:cNvPr>
              <p:cNvSpPr/>
              <p:nvPr/>
            </p:nvSpPr>
            <p:spPr>
              <a:xfrm>
                <a:off x="216283" y="1306138"/>
                <a:ext cx="9716402" cy="9716402"/>
              </a:xfrm>
              <a:prstGeom prst="arc">
                <a:avLst>
                  <a:gd name="adj1" fmla="val 11990095"/>
                  <a:gd name="adj2" fmla="val 15168746"/>
                </a:avLst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4D1AE8B1-1014-FF45-BC8E-DEDA75CACDC3}"/>
                  </a:ext>
                </a:extLst>
              </p:cNvPr>
              <p:cNvCxnSpPr/>
              <p:nvPr/>
            </p:nvCxnSpPr>
            <p:spPr>
              <a:xfrm>
                <a:off x="4097372" y="5128191"/>
                <a:ext cx="0" cy="181429"/>
              </a:xfrm>
              <a:prstGeom prst="line">
                <a:avLst/>
              </a:prstGeom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C88AB8FD-F64E-4C4B-991F-87D6C0359D34}"/>
                  </a:ext>
                </a:extLst>
              </p:cNvPr>
              <p:cNvCxnSpPr/>
              <p:nvPr/>
            </p:nvCxnSpPr>
            <p:spPr>
              <a:xfrm flipH="1">
                <a:off x="4018749" y="5225398"/>
                <a:ext cx="169334" cy="0"/>
              </a:xfrm>
              <a:prstGeom prst="line">
                <a:avLst/>
              </a:prstGeom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87771182-3343-664C-818D-F675B87BCAE5}"/>
                  </a:ext>
                </a:extLst>
              </p:cNvPr>
              <p:cNvCxnSpPr/>
              <p:nvPr/>
            </p:nvCxnSpPr>
            <p:spPr>
              <a:xfrm flipH="1" flipV="1">
                <a:off x="1564199" y="2827231"/>
                <a:ext cx="1267901" cy="1209355"/>
              </a:xfrm>
              <a:prstGeom prst="line">
                <a:avLst/>
              </a:prstGeom>
              <a:ln>
                <a:solidFill>
                  <a:schemeClr val="bg2">
                    <a:lumMod val="60000"/>
                    <a:lumOff val="40000"/>
                  </a:schemeClr>
                </a:solidFill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D44FEE61-0076-9041-A192-F0539581C15B}"/>
                  </a:ext>
                </a:extLst>
              </p:cNvPr>
              <p:cNvCxnSpPr/>
              <p:nvPr/>
            </p:nvCxnSpPr>
            <p:spPr bwMode="auto">
              <a:xfrm>
                <a:off x="1550348" y="2836147"/>
                <a:ext cx="971399" cy="909918"/>
              </a:xfrm>
              <a:prstGeom prst="line">
                <a:avLst/>
              </a:prstGeom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6CF05186-FF7C-FC4A-95E2-244FE41F2BC8}"/>
                  </a:ext>
                </a:extLst>
              </p:cNvPr>
              <p:cNvCxnSpPr/>
              <p:nvPr/>
            </p:nvCxnSpPr>
            <p:spPr bwMode="auto">
              <a:xfrm flipH="1" flipV="1">
                <a:off x="658474" y="1999850"/>
                <a:ext cx="878115" cy="822538"/>
              </a:xfrm>
              <a:prstGeom prst="line">
                <a:avLst/>
              </a:prstGeom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2" name="Picture 81" descr="latex-image-1.pdf">
                <a:extLst>
                  <a:ext uri="{FF2B5EF4-FFF2-40B4-BE49-F238E27FC236}">
                    <a16:creationId xmlns:a16="http://schemas.microsoft.com/office/drawing/2014/main" id="{4371D259-382C-974E-AD61-C754C1BA8C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86564" y="1218113"/>
                <a:ext cx="177800" cy="152400"/>
              </a:xfrm>
              <a:prstGeom prst="rect">
                <a:avLst/>
              </a:prstGeom>
            </p:spPr>
          </p:pic>
          <p:pic>
            <p:nvPicPr>
              <p:cNvPr id="83" name="Picture 82" descr="latex-image-1.pdf">
                <a:extLst>
                  <a:ext uri="{FF2B5EF4-FFF2-40B4-BE49-F238E27FC236}">
                    <a16:creationId xmlns:a16="http://schemas.microsoft.com/office/drawing/2014/main" id="{B411AA67-1E16-ED48-9338-EE9199A3B2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85590" y="3189768"/>
                <a:ext cx="698500" cy="165101"/>
              </a:xfrm>
              <a:prstGeom prst="rect">
                <a:avLst/>
              </a:prstGeom>
            </p:spPr>
          </p:pic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28A345DC-6C46-4B41-AC26-FE7DA414C17A}"/>
                  </a:ext>
                </a:extLst>
              </p:cNvPr>
              <p:cNvCxnSpPr/>
              <p:nvPr/>
            </p:nvCxnSpPr>
            <p:spPr bwMode="auto">
              <a:xfrm flipH="1">
                <a:off x="2805947" y="3916557"/>
                <a:ext cx="54377" cy="222568"/>
              </a:xfrm>
              <a:prstGeom prst="line">
                <a:avLst/>
              </a:prstGeom>
              <a:ln w="9525" cap="flat" cmpd="sng" algn="ctr">
                <a:solidFill>
                  <a:schemeClr val="bg2">
                    <a:lumMod val="60000"/>
                    <a:lumOff val="4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2A03DB41-6AB3-354A-9F0F-B86228D66E65}"/>
                  </a:ext>
                </a:extLst>
              </p:cNvPr>
              <p:cNvCxnSpPr/>
              <p:nvPr/>
            </p:nvCxnSpPr>
            <p:spPr bwMode="auto">
              <a:xfrm flipH="1">
                <a:off x="2851617" y="3983581"/>
                <a:ext cx="54377" cy="222568"/>
              </a:xfrm>
              <a:prstGeom prst="line">
                <a:avLst/>
              </a:prstGeom>
              <a:ln w="9525" cap="flat" cmpd="sng" algn="ctr">
                <a:solidFill>
                  <a:schemeClr val="bg2">
                    <a:lumMod val="60000"/>
                    <a:lumOff val="4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56FBB62F-8086-5445-97B3-9BFA9D211FA3}"/>
                  </a:ext>
                </a:extLst>
              </p:cNvPr>
              <p:cNvCxnSpPr/>
              <p:nvPr/>
            </p:nvCxnSpPr>
            <p:spPr>
              <a:xfrm flipH="1" flipV="1">
                <a:off x="2881671" y="4078142"/>
                <a:ext cx="1206732" cy="1140382"/>
              </a:xfrm>
              <a:prstGeom prst="line">
                <a:avLst/>
              </a:prstGeom>
              <a:ln>
                <a:solidFill>
                  <a:schemeClr val="bg2">
                    <a:lumMod val="60000"/>
                    <a:lumOff val="40000"/>
                  </a:schemeClr>
                </a:solidFill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pic>
            <p:nvPicPr>
              <p:cNvPr id="87" name="Picture 86" descr="latex-image-1.pdf">
                <a:extLst>
                  <a:ext uri="{FF2B5EF4-FFF2-40B4-BE49-F238E27FC236}">
                    <a16:creationId xmlns:a16="http://schemas.microsoft.com/office/drawing/2014/main" id="{BA027F43-4845-A844-8659-B38A7FFB40B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8728" y="4645081"/>
                <a:ext cx="2171700" cy="165100"/>
              </a:xfrm>
              <a:prstGeom prst="rect">
                <a:avLst/>
              </a:prstGeom>
            </p:spPr>
          </p:pic>
          <p:pic>
            <p:nvPicPr>
              <p:cNvPr id="88" name="Picture 87" descr="latex-image-1.pdf">
                <a:extLst>
                  <a:ext uri="{FF2B5EF4-FFF2-40B4-BE49-F238E27FC236}">
                    <a16:creationId xmlns:a16="http://schemas.microsoft.com/office/drawing/2014/main" id="{913FF657-12AC-5E4A-A188-CD2A889C48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13848" y="4199157"/>
                <a:ext cx="2082800" cy="203200"/>
              </a:xfrm>
              <a:prstGeom prst="rect">
                <a:avLst/>
              </a:prstGeom>
            </p:spPr>
          </p:pic>
        </p:grp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1FE6A13-08B5-0147-ABB7-B2B99A4ADED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926890" y="1777042"/>
              <a:ext cx="0" cy="769861"/>
            </a:xfrm>
            <a:prstGeom prst="line">
              <a:avLst/>
            </a:prstGeom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F2D5271E-BDD7-6D4A-BA95-095C2A191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501872" y="3207699"/>
              <a:ext cx="190500" cy="114300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5E8DC274-0DF3-8143-BFEC-06C29E8E6C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876798" y="2076357"/>
              <a:ext cx="381000" cy="190500"/>
            </a:xfrm>
            <a:prstGeom prst="rect">
              <a:avLst/>
            </a:prstGeom>
          </p:spPr>
        </p:pic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9CF3C598-85F9-CE4E-8C0C-122A39E29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073470" y="2955686"/>
              <a:ext cx="1041400" cy="19050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705EC937-FABC-9749-940D-4814747D45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197550" y="1694122"/>
              <a:ext cx="101600" cy="1397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Coordinated Turn – No Wind</a:t>
            </a:r>
          </a:p>
        </p:txBody>
      </p:sp>
      <p:pic>
        <p:nvPicPr>
          <p:cNvPr id="89" name="Picture 88">
            <a:extLst>
              <a:ext uri="{FF2B5EF4-FFF2-40B4-BE49-F238E27FC236}">
                <a16:creationId xmlns:a16="http://schemas.microsoft.com/office/drawing/2014/main" id="{B461F27C-7869-8346-A639-9DAFC4E3C34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37233" y="4989877"/>
            <a:ext cx="1562100" cy="1092200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E56FBF40-6B1D-214D-9E44-97790E994C7D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305667" y="4531139"/>
            <a:ext cx="1333500" cy="19050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AB961A0B-5B76-9A4F-9CD3-955247898C02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828287" y="5332669"/>
            <a:ext cx="32131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706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Coordinated Turn</a:t>
            </a:r>
          </a:p>
        </p:txBody>
      </p:sp>
      <p:pic>
        <p:nvPicPr>
          <p:cNvPr id="3" name="Picture 2" descr="figure5-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62" y="952498"/>
            <a:ext cx="6699250" cy="3547889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13" y="4681538"/>
            <a:ext cx="3460750" cy="1178526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526" y="4846638"/>
            <a:ext cx="2125662" cy="22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168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Coordinated Turn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C1F5DD-80DD-C24E-A829-E593994C7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211" y="1106457"/>
            <a:ext cx="6045200" cy="50419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Trim Conditions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B81B0B6-2716-3448-8357-A2627294E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350" y="1739900"/>
            <a:ext cx="78613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842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Calculating Trim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C69DF3-3282-6B40-AAA8-1D6D885C2D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161" y="1215247"/>
            <a:ext cx="725170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7495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AMSFONTS" val="1"/>
  <p:tag name="EMBEDFONTS" val="0"/>
  <p:tag name="USEBOLDAMS" val="0"/>
  <p:tag name="DEFAULTDISPLAYSOURCE" val="\documentclass{slides}&#10;\usepackage{amsmath,amssymb,amstext}&#10;\usepackage{keyval,times}&#10;\pagestyle{empty}&#10;\begin{document}&#10;&#10;\end{document}&#10;"/>
  <p:tag name="TEX2PS" val="latex $(base).tex; dvips -D $(res) -E -o $(base).ps $(base).dvi"/>
  <p:tag name="EXTERNALEDITCOMMAND" val="notepad %"/>
  <p:tag name="GHOSTSCRIPTCOMMAND" val="gswin32c"/>
  <p:tag name="DEFAULTBITMAP" val="pngmono"/>
  <p:tag name="DEFAULTBLEND" val="0"/>
  <p:tag name="DEFAULTTRANSPARENT" val="0"/>
  <p:tag name="DEFAULTWORKAROUNDTRANSPARENCYBUG" val="0"/>
  <p:tag name="DEFAULTRESOLUTION" val="1200"/>
  <p:tag name="DEFAULTMAGNIFICATION" val="2000"/>
  <p:tag name="DEFAULTWORDWRAP" val="0"/>
  <p:tag name="DEFAULTFONTSIZE" val="10"/>
  <p:tag name="DEFAULTWIDTH" val="349"/>
  <p:tag name="DEFAULTHEIGHT" val="368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48087</TotalTime>
  <Words>12250</Words>
  <Application>Microsoft Macintosh PowerPoint</Application>
  <PresentationFormat>On-screen Show (4:3)</PresentationFormat>
  <Paragraphs>1000</Paragraphs>
  <Slides>37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9" baseType="lpstr">
      <vt:lpstr>Arial</vt:lpstr>
      <vt:lpstr>Default Design</vt:lpstr>
      <vt:lpstr>Chapter 5</vt:lpstr>
      <vt:lpstr>Equations of Motion</vt:lpstr>
      <vt:lpstr>Equations of Motion</vt:lpstr>
      <vt:lpstr>Lift and Drag Models</vt:lpstr>
      <vt:lpstr>Coordinated Turn – No Wind</vt:lpstr>
      <vt:lpstr>Coordinated Turn</vt:lpstr>
      <vt:lpstr>Coordinated Turn</vt:lpstr>
      <vt:lpstr>Trim Conditions</vt:lpstr>
      <vt:lpstr>Calculating Trim</vt:lpstr>
      <vt:lpstr>Calculating Trim</vt:lpstr>
      <vt:lpstr>Calculating Trim</vt:lpstr>
      <vt:lpstr>Lateral Transfer Functions - Roll</vt:lpstr>
      <vt:lpstr>Equations of Motion</vt:lpstr>
      <vt:lpstr>Roll Dynamics</vt:lpstr>
      <vt:lpstr>Lateral Transfer Functions - Course</vt:lpstr>
      <vt:lpstr>Lateral Transfer Functions - Sideslip</vt:lpstr>
      <vt:lpstr>Equations of Motion</vt:lpstr>
      <vt:lpstr>Sideslip Dynamics</vt:lpstr>
      <vt:lpstr>Longitudinal Transfer Functions - Pitch</vt:lpstr>
      <vt:lpstr>Equations of Motion</vt:lpstr>
      <vt:lpstr>Longitudinal Transfer Functions - Pitch</vt:lpstr>
      <vt:lpstr>Longitudinal TF - Altitude from Pitch</vt:lpstr>
      <vt:lpstr>Equations of Motion</vt:lpstr>
      <vt:lpstr>Longitudinal Transfer Functions - Airspeed</vt:lpstr>
      <vt:lpstr>Longitudinal Transfer Functions - Airspeed</vt:lpstr>
      <vt:lpstr>Longitudinal Transfer Functions - Airspeed</vt:lpstr>
      <vt:lpstr>Linear State-space Models</vt:lpstr>
      <vt:lpstr>Lateral State-space Equations</vt:lpstr>
      <vt:lpstr>Jacobian Matrices</vt:lpstr>
      <vt:lpstr>Lateral State-space Equations</vt:lpstr>
      <vt:lpstr>Alternative Form - Lateral</vt:lpstr>
      <vt:lpstr>Longitudinal State-space Equations</vt:lpstr>
      <vt:lpstr>Jacobian Matrices</vt:lpstr>
      <vt:lpstr>Longitudinal State-space Equations</vt:lpstr>
      <vt:lpstr>Alternative Form – Longitudinal</vt:lpstr>
      <vt:lpstr>Reduced Order Modes</vt:lpstr>
      <vt:lpstr>Simulation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Tim McLain</cp:lastModifiedBy>
  <cp:revision>283</cp:revision>
  <cp:lastPrinted>2016-01-27T16:03:53Z</cp:lastPrinted>
  <dcterms:created xsi:type="dcterms:W3CDTF">2010-07-21T18:00:46Z</dcterms:created>
  <dcterms:modified xsi:type="dcterms:W3CDTF">2021-05-18T00:23:51Z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